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8" r:id="rId3"/>
    <p:sldId id="257" r:id="rId4"/>
    <p:sldId id="260" r:id="rId5"/>
    <p:sldId id="259" r:id="rId6"/>
    <p:sldId id="261" r:id="rId7"/>
    <p:sldId id="263" r:id="rId8"/>
    <p:sldId id="264" r:id="rId9"/>
    <p:sldId id="262" r:id="rId10"/>
    <p:sldId id="265" r:id="rId11"/>
    <p:sldId id="267" r:id="rId12"/>
    <p:sldId id="268" r:id="rId13"/>
    <p:sldId id="269" r:id="rId14"/>
    <p:sldId id="270" r:id="rId15"/>
  </p:sldIdLst>
  <p:sldSz cx="9144000" cy="6858000" type="screen4x3"/>
  <p:notesSz cx="6858000" cy="96869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C31B"/>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0259" autoAdjust="0"/>
  </p:normalViewPr>
  <p:slideViewPr>
    <p:cSldViewPr>
      <p:cViewPr>
        <p:scale>
          <a:sx n="54" d="100"/>
          <a:sy n="54" d="100"/>
        </p:scale>
        <p:origin x="-2189"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41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84188"/>
          </a:xfrm>
          <a:prstGeom prst="rect">
            <a:avLst/>
          </a:prstGeom>
        </p:spPr>
        <p:txBody>
          <a:bodyPr vert="horz" lIns="91440" tIns="45720" rIns="91440" bIns="45720" rtlCol="0"/>
          <a:lstStyle>
            <a:lvl1pPr algn="r">
              <a:defRPr sz="1200"/>
            </a:lvl1pPr>
          </a:lstStyle>
          <a:p>
            <a:fld id="{1ADF1D33-FD34-495E-B004-5DCB7C77CBF4}" type="datetimeFigureOut">
              <a:rPr lang="de-DE" smtClean="0"/>
              <a:t>02.01.2019</a:t>
            </a:fld>
            <a:endParaRPr lang="de-DE"/>
          </a:p>
        </p:txBody>
      </p:sp>
      <p:sp>
        <p:nvSpPr>
          <p:cNvPr id="4" name="Fußzeilenplatzhalter 3"/>
          <p:cNvSpPr>
            <a:spLocks noGrp="1"/>
          </p:cNvSpPr>
          <p:nvPr>
            <p:ph type="ftr" sz="quarter" idx="2"/>
          </p:nvPr>
        </p:nvSpPr>
        <p:spPr>
          <a:xfrm>
            <a:off x="0" y="9201150"/>
            <a:ext cx="2971800" cy="484188"/>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9201150"/>
            <a:ext cx="2971800" cy="484188"/>
          </a:xfrm>
          <a:prstGeom prst="rect">
            <a:avLst/>
          </a:prstGeom>
        </p:spPr>
        <p:txBody>
          <a:bodyPr vert="horz" lIns="91440" tIns="45720" rIns="91440" bIns="45720" rtlCol="0" anchor="b"/>
          <a:lstStyle>
            <a:lvl1pPr algn="r">
              <a:defRPr sz="1200"/>
            </a:lvl1pPr>
          </a:lstStyle>
          <a:p>
            <a:fld id="{D466A01F-4C20-4C4D-8CF4-867EE8DF0570}" type="slidenum">
              <a:rPr lang="de-DE" smtClean="0"/>
              <a:t>‹Nr.›</a:t>
            </a:fld>
            <a:endParaRPr lang="de-DE"/>
          </a:p>
        </p:txBody>
      </p:sp>
    </p:spTree>
    <p:extLst>
      <p:ext uri="{BB962C8B-B14F-4D97-AF65-F5344CB8AC3E}">
        <p14:creationId xmlns:p14="http://schemas.microsoft.com/office/powerpoint/2010/main" val="38277222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434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84346"/>
          </a:xfrm>
          <a:prstGeom prst="rect">
            <a:avLst/>
          </a:prstGeom>
        </p:spPr>
        <p:txBody>
          <a:bodyPr vert="horz" lIns="91440" tIns="45720" rIns="91440" bIns="45720" rtlCol="0"/>
          <a:lstStyle>
            <a:lvl1pPr algn="r">
              <a:defRPr sz="1200"/>
            </a:lvl1pPr>
          </a:lstStyle>
          <a:p>
            <a:fld id="{50B11891-5CAF-4844-A967-0F958BA36304}" type="datetimeFigureOut">
              <a:rPr lang="de-DE" smtClean="0"/>
              <a:t>02.01.2019</a:t>
            </a:fld>
            <a:endParaRPr lang="de-DE"/>
          </a:p>
        </p:txBody>
      </p:sp>
      <p:sp>
        <p:nvSpPr>
          <p:cNvPr id="4" name="Folienbildplatzhalter 3"/>
          <p:cNvSpPr>
            <a:spLocks noGrp="1" noRot="1" noChangeAspect="1"/>
          </p:cNvSpPr>
          <p:nvPr>
            <p:ph type="sldImg" idx="2"/>
          </p:nvPr>
        </p:nvSpPr>
        <p:spPr>
          <a:xfrm>
            <a:off x="1008063" y="727075"/>
            <a:ext cx="4841875" cy="36322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601290"/>
            <a:ext cx="5486400" cy="4359116"/>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200898"/>
            <a:ext cx="2971800" cy="484346"/>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9200898"/>
            <a:ext cx="2971800" cy="484346"/>
          </a:xfrm>
          <a:prstGeom prst="rect">
            <a:avLst/>
          </a:prstGeom>
        </p:spPr>
        <p:txBody>
          <a:bodyPr vert="horz" lIns="91440" tIns="45720" rIns="91440" bIns="45720" rtlCol="0" anchor="b"/>
          <a:lstStyle>
            <a:lvl1pPr algn="r">
              <a:defRPr sz="1200"/>
            </a:lvl1pPr>
          </a:lstStyle>
          <a:p>
            <a:fld id="{55E6A10E-57D1-4D55-84E5-86017035C3D6}" type="slidenum">
              <a:rPr lang="de-DE" smtClean="0"/>
              <a:t>‹Nr.›</a:t>
            </a:fld>
            <a:endParaRPr lang="de-DE"/>
          </a:p>
        </p:txBody>
      </p:sp>
    </p:spTree>
    <p:extLst>
      <p:ext uri="{BB962C8B-B14F-4D97-AF65-F5344CB8AC3E}">
        <p14:creationId xmlns:p14="http://schemas.microsoft.com/office/powerpoint/2010/main" val="4104321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5E6A10E-57D1-4D55-84E5-86017035C3D6}" type="slidenum">
              <a:rPr lang="de-DE" smtClean="0"/>
              <a:t>1</a:t>
            </a:fld>
            <a:endParaRPr lang="de-DE"/>
          </a:p>
        </p:txBody>
      </p:sp>
    </p:spTree>
    <p:extLst>
      <p:ext uri="{BB962C8B-B14F-4D97-AF65-F5344CB8AC3E}">
        <p14:creationId xmlns:p14="http://schemas.microsoft.com/office/powerpoint/2010/main" val="653870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aseline="0" dirty="0" smtClean="0"/>
              <a:t>Die Seiten und Zeilenangaben beziehen sich auf die Reclam XL – Ausgabe.</a:t>
            </a:r>
            <a:endParaRPr lang="de-DE" dirty="0"/>
          </a:p>
        </p:txBody>
      </p:sp>
      <p:sp>
        <p:nvSpPr>
          <p:cNvPr id="4" name="Foliennummernplatzhalter 3"/>
          <p:cNvSpPr>
            <a:spLocks noGrp="1"/>
          </p:cNvSpPr>
          <p:nvPr>
            <p:ph type="sldNum" sz="quarter" idx="10"/>
          </p:nvPr>
        </p:nvSpPr>
        <p:spPr/>
        <p:txBody>
          <a:bodyPr/>
          <a:lstStyle/>
          <a:p>
            <a:fld id="{55E6A10E-57D1-4D55-84E5-86017035C3D6}" type="slidenum">
              <a:rPr lang="de-DE" smtClean="0"/>
              <a:t>10</a:t>
            </a:fld>
            <a:endParaRPr lang="de-DE"/>
          </a:p>
        </p:txBody>
      </p:sp>
    </p:spTree>
    <p:extLst>
      <p:ext uri="{BB962C8B-B14F-4D97-AF65-F5344CB8AC3E}">
        <p14:creationId xmlns:p14="http://schemas.microsoft.com/office/powerpoint/2010/main" val="12560378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aseline="0" dirty="0" smtClean="0"/>
              <a:t>Die Seiten und Zeilenangaben beziehen sich auf die Reclam XL – Ausgabe.</a:t>
            </a:r>
          </a:p>
          <a:p>
            <a:endParaRPr lang="de-D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t>Bei den Angaben handelt es sich um mögliche Schülerantworten.</a:t>
            </a:r>
          </a:p>
          <a:p>
            <a:endParaRPr lang="de-DE" baseline="0" dirty="0" smtClean="0"/>
          </a:p>
          <a:p>
            <a:r>
              <a:rPr lang="de-DE" b="1" baseline="0" dirty="0" smtClean="0"/>
              <a:t>Inhalt Textstelle 1: </a:t>
            </a:r>
            <a:r>
              <a:rPr lang="de-DE" baseline="0" dirty="0" smtClean="0"/>
              <a:t/>
            </a:r>
            <a:br>
              <a:rPr lang="de-DE" baseline="0" dirty="0" smtClean="0"/>
            </a:br>
            <a:r>
              <a:rPr lang="de-DE" baseline="0" dirty="0" err="1" smtClean="0"/>
              <a:t>Anselmus</a:t>
            </a:r>
            <a:r>
              <a:rPr lang="de-DE" baseline="0" dirty="0" smtClean="0"/>
              <a:t> ist melancholisch, sehnt sich nach dem Unbekannten, ist seines langweiligen Lebens überdrüssig und der Erzähler spricht den Leser direkt an. Er schildert </a:t>
            </a:r>
            <a:r>
              <a:rPr lang="de-DE" baseline="0" dirty="0" err="1" smtClean="0"/>
              <a:t>Anselmus</a:t>
            </a:r>
            <a:r>
              <a:rPr lang="de-DE" baseline="0" dirty="0" smtClean="0"/>
              <a:t>‘ Situation und fragt ihn, ob er </a:t>
            </a:r>
            <a:r>
              <a:rPr lang="de-DE" baseline="0" dirty="0" smtClean="0"/>
              <a:t>so </a:t>
            </a:r>
            <a:r>
              <a:rPr lang="de-DE" baseline="0" dirty="0" smtClean="0"/>
              <a:t>etwas </a:t>
            </a:r>
            <a:r>
              <a:rPr lang="de-DE" baseline="0" dirty="0" smtClean="0"/>
              <a:t>nicht kenne</a:t>
            </a:r>
            <a:r>
              <a:rPr lang="de-DE" baseline="0" dirty="0" smtClean="0"/>
              <a:t>.</a:t>
            </a:r>
          </a:p>
          <a:p>
            <a:r>
              <a:rPr lang="de-DE" baseline="0" dirty="0" smtClean="0"/>
              <a:t>Im zweiten Teil (ab Z. 29) gibt er seiner Hoffnung Ausdruck, den Leser von dem Wahrheitsgehalt der Geschehnisse zu überzeugen, versichert die Figuren würden in Dresden leben und er kenne sie.</a:t>
            </a:r>
            <a:br>
              <a:rPr lang="de-DE" baseline="0" dirty="0" smtClean="0"/>
            </a:br>
            <a:r>
              <a:rPr lang="de-DE" baseline="0" dirty="0" smtClean="0"/>
              <a:t>Er fordert ihn immer wieder auf zu versuchen, das </a:t>
            </a:r>
            <a:r>
              <a:rPr lang="de-DE" baseline="0" dirty="0" smtClean="0"/>
              <a:t>Poetische </a:t>
            </a:r>
            <a:r>
              <a:rPr lang="de-DE" baseline="0" dirty="0" smtClean="0"/>
              <a:t>/ </a:t>
            </a:r>
            <a:r>
              <a:rPr lang="de-DE" baseline="0" dirty="0" smtClean="0"/>
              <a:t>Geheime </a:t>
            </a:r>
            <a:r>
              <a:rPr lang="de-DE" baseline="0" dirty="0" smtClean="0"/>
              <a:t>/ </a:t>
            </a:r>
            <a:r>
              <a:rPr lang="de-DE" baseline="0" dirty="0" smtClean="0"/>
              <a:t>Magische </a:t>
            </a:r>
            <a:r>
              <a:rPr lang="de-DE" baseline="0" dirty="0" smtClean="0"/>
              <a:t>in der normalen Alltagswelt zu entdecken.</a:t>
            </a:r>
          </a:p>
          <a:p>
            <a:endParaRPr lang="de-DE" baseline="0" dirty="0" smtClean="0"/>
          </a:p>
          <a:p>
            <a:endParaRPr lang="de-DE" dirty="0"/>
          </a:p>
        </p:txBody>
      </p:sp>
      <p:sp>
        <p:nvSpPr>
          <p:cNvPr id="4" name="Foliennummernplatzhalter 3"/>
          <p:cNvSpPr>
            <a:spLocks noGrp="1"/>
          </p:cNvSpPr>
          <p:nvPr>
            <p:ph type="sldNum" sz="quarter" idx="10"/>
          </p:nvPr>
        </p:nvSpPr>
        <p:spPr/>
        <p:txBody>
          <a:bodyPr/>
          <a:lstStyle/>
          <a:p>
            <a:fld id="{55E6A10E-57D1-4D55-84E5-86017035C3D6}" type="slidenum">
              <a:rPr lang="de-DE" smtClean="0"/>
              <a:t>11</a:t>
            </a:fld>
            <a:endParaRPr lang="de-DE"/>
          </a:p>
        </p:txBody>
      </p:sp>
    </p:spTree>
    <p:extLst>
      <p:ext uri="{BB962C8B-B14F-4D97-AF65-F5344CB8AC3E}">
        <p14:creationId xmlns:p14="http://schemas.microsoft.com/office/powerpoint/2010/main" val="12560378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aseline="0" dirty="0" smtClean="0"/>
              <a:t>Die Seiten und Zeilenangaben beziehen sich auf die Reclam XL – Ausgabe.</a:t>
            </a:r>
          </a:p>
          <a:p>
            <a:endParaRPr lang="de-DE" baseline="0" dirty="0" smtClean="0"/>
          </a:p>
          <a:p>
            <a:r>
              <a:rPr lang="de-DE" baseline="0" dirty="0" smtClean="0"/>
              <a:t>Bei den Angaben handelt es sich um mögliche Schülerantworten.</a:t>
            </a:r>
          </a:p>
          <a:p>
            <a:endParaRPr lang="de-DE" baseline="0" dirty="0" smtClean="0"/>
          </a:p>
          <a:p>
            <a:r>
              <a:rPr lang="de-DE" baseline="0" dirty="0" smtClean="0"/>
              <a:t>Inhalt Textstelle 2: </a:t>
            </a:r>
            <a:br>
              <a:rPr lang="de-DE" baseline="0" dirty="0" smtClean="0"/>
            </a:br>
            <a:r>
              <a:rPr lang="de-DE" baseline="0" dirty="0" smtClean="0"/>
              <a:t>Der Erzähler verdeutlicht dem implizierten Leser das gruselige Geschehen, indem er anregt, er solle sich vorstellen, er habe auf dem Weg nach Dresden am Äquinoktialtag (Tagundnachtgleiche, 23. September, Mitternacht) bei schauerlichem Wetter die beiden in ihren Zauber versunkenen Frauen auf der Landstraße getroffen. Der Erzähler mutmaßt, er hätte gewiss Veronika geholfen, sie aus dem Bann des magischen Kreises befreit. </a:t>
            </a:r>
            <a:r>
              <a:rPr lang="de-DE" baseline="0" dirty="0" smtClean="0"/>
              <a:t>Er sei jedoch </a:t>
            </a:r>
            <a:r>
              <a:rPr lang="de-DE" baseline="0" dirty="0" smtClean="0"/>
              <a:t>nicht dagewesen. Stattdessen beendet ein Adler den Zauber.</a:t>
            </a:r>
            <a:endParaRPr lang="de-DE" dirty="0"/>
          </a:p>
        </p:txBody>
      </p:sp>
      <p:sp>
        <p:nvSpPr>
          <p:cNvPr id="4" name="Foliennummernplatzhalter 3"/>
          <p:cNvSpPr>
            <a:spLocks noGrp="1"/>
          </p:cNvSpPr>
          <p:nvPr>
            <p:ph type="sldNum" sz="quarter" idx="10"/>
          </p:nvPr>
        </p:nvSpPr>
        <p:spPr/>
        <p:txBody>
          <a:bodyPr/>
          <a:lstStyle/>
          <a:p>
            <a:fld id="{55E6A10E-57D1-4D55-84E5-86017035C3D6}" type="slidenum">
              <a:rPr lang="de-DE" smtClean="0"/>
              <a:t>12</a:t>
            </a:fld>
            <a:endParaRPr lang="de-DE"/>
          </a:p>
        </p:txBody>
      </p:sp>
    </p:spTree>
    <p:extLst>
      <p:ext uri="{BB962C8B-B14F-4D97-AF65-F5344CB8AC3E}">
        <p14:creationId xmlns:p14="http://schemas.microsoft.com/office/powerpoint/2010/main" val="12560378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aseline="0" dirty="0" smtClean="0"/>
              <a:t>Die Seiten und Zeilenangaben beziehen sich auf die Reclam XL – Ausgabe.</a:t>
            </a:r>
          </a:p>
          <a:p>
            <a:endParaRPr lang="de-D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t>Bei den Angaben handelt es sich um mögliche Schülerantworten.</a:t>
            </a:r>
          </a:p>
          <a:p>
            <a:endParaRPr lang="de-DE" baseline="0" dirty="0" smtClean="0"/>
          </a:p>
          <a:p>
            <a:r>
              <a:rPr lang="de-DE" baseline="0" dirty="0" smtClean="0"/>
              <a:t>Inhalt Textstelle 3:</a:t>
            </a:r>
          </a:p>
          <a:p>
            <a:r>
              <a:rPr lang="de-DE" baseline="0" dirty="0" smtClean="0"/>
              <a:t>Der Erzähler wendet sich an den Leser und </a:t>
            </a:r>
            <a:r>
              <a:rPr lang="de-DE" baseline="0" smtClean="0"/>
              <a:t>bittet </a:t>
            </a:r>
            <a:r>
              <a:rPr lang="de-DE" baseline="0" smtClean="0"/>
              <a:t>ihn, </a:t>
            </a:r>
            <a:r>
              <a:rPr lang="de-DE" baseline="0" dirty="0" smtClean="0"/>
              <a:t>sich in </a:t>
            </a:r>
            <a:r>
              <a:rPr lang="de-DE" baseline="0" dirty="0" err="1" smtClean="0"/>
              <a:t>Anselmus</a:t>
            </a:r>
            <a:r>
              <a:rPr lang="de-DE" baseline="0" dirty="0" smtClean="0"/>
              <a:t>‘ Lage (eingeschlossen in einer Kristallflasche) einzufühlen, sogar, es nachzuempfinden, indem er ihm lebhaft dessen Empfindungen schildert. Obgleich er einschränkend darauf hinweist, dass er wisse, der Leser habe so eine Situation sicherlich noch nie erlebt.</a:t>
            </a:r>
            <a:br>
              <a:rPr lang="de-DE" baseline="0" dirty="0" smtClean="0"/>
            </a:br>
            <a:endParaRPr lang="de-DE" dirty="0"/>
          </a:p>
        </p:txBody>
      </p:sp>
      <p:sp>
        <p:nvSpPr>
          <p:cNvPr id="4" name="Foliennummernplatzhalter 3"/>
          <p:cNvSpPr>
            <a:spLocks noGrp="1"/>
          </p:cNvSpPr>
          <p:nvPr>
            <p:ph type="sldNum" sz="quarter" idx="10"/>
          </p:nvPr>
        </p:nvSpPr>
        <p:spPr/>
        <p:txBody>
          <a:bodyPr/>
          <a:lstStyle/>
          <a:p>
            <a:fld id="{55E6A10E-57D1-4D55-84E5-86017035C3D6}" type="slidenum">
              <a:rPr lang="de-DE" smtClean="0"/>
              <a:t>13</a:t>
            </a:fld>
            <a:endParaRPr lang="de-DE"/>
          </a:p>
        </p:txBody>
      </p:sp>
    </p:spTree>
    <p:extLst>
      <p:ext uri="{BB962C8B-B14F-4D97-AF65-F5344CB8AC3E}">
        <p14:creationId xmlns:p14="http://schemas.microsoft.com/office/powerpoint/2010/main" val="12560378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5E6A10E-57D1-4D55-84E5-86017035C3D6}" type="slidenum">
              <a:rPr lang="de-DE" smtClean="0"/>
              <a:t>14</a:t>
            </a:fld>
            <a:endParaRPr lang="de-DE"/>
          </a:p>
        </p:txBody>
      </p:sp>
    </p:spTree>
    <p:extLst>
      <p:ext uri="{BB962C8B-B14F-4D97-AF65-F5344CB8AC3E}">
        <p14:creationId xmlns:p14="http://schemas.microsoft.com/office/powerpoint/2010/main" val="12560378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55E6A10E-57D1-4D55-84E5-86017035C3D6}" type="slidenum">
              <a:rPr lang="de-DE" smtClean="0"/>
              <a:t>2</a:t>
            </a:fld>
            <a:endParaRPr lang="de-DE"/>
          </a:p>
        </p:txBody>
      </p:sp>
    </p:spTree>
    <p:extLst>
      <p:ext uri="{BB962C8B-B14F-4D97-AF65-F5344CB8AC3E}">
        <p14:creationId xmlns:p14="http://schemas.microsoft.com/office/powerpoint/2010/main" val="3573003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Bild: https://pixabay.com/de/container-antik-isolieren-alte-3302524/</a:t>
            </a:r>
          </a:p>
          <a:p>
            <a:endParaRPr lang="de-DE" dirty="0" smtClean="0"/>
          </a:p>
          <a:p>
            <a:r>
              <a:rPr lang="de-DE" dirty="0" smtClean="0"/>
              <a:t>BLAU:</a:t>
            </a:r>
            <a:r>
              <a:rPr lang="de-DE" baseline="0" dirty="0" smtClean="0"/>
              <a:t>  </a:t>
            </a:r>
            <a:r>
              <a:rPr lang="de-DE" dirty="0" smtClean="0"/>
              <a:t>Der fiktive</a:t>
            </a:r>
            <a:r>
              <a:rPr lang="de-DE" baseline="0" dirty="0" smtClean="0"/>
              <a:t> Erzähler erzählt als erfundene, vermittelnde Instanz (Teil der Fiktion!) dem impliziten Leser die Geschichte „</a:t>
            </a:r>
            <a:r>
              <a:rPr lang="de-DE" b="1" baseline="0" dirty="0" smtClean="0"/>
              <a:t>Der </a:t>
            </a:r>
            <a:r>
              <a:rPr lang="de-DE" b="1" baseline="0" dirty="0" err="1" smtClean="0"/>
              <a:t>goldne</a:t>
            </a:r>
            <a:r>
              <a:rPr lang="de-DE" b="1" baseline="0" dirty="0" smtClean="0"/>
              <a:t> Top</a:t>
            </a:r>
            <a:r>
              <a:rPr lang="de-DE" baseline="0" dirty="0" smtClean="0"/>
              <a:t>f“. Er teilt die </a:t>
            </a:r>
            <a:r>
              <a:rPr lang="de-DE" baseline="0" dirty="0" smtClean="0"/>
              <a:t>Geschichte in </a:t>
            </a:r>
            <a:r>
              <a:rPr lang="de-DE" baseline="0" dirty="0" smtClean="0"/>
              <a:t>zwölf Vigilien, verfasst die </a:t>
            </a:r>
            <a:r>
              <a:rPr lang="de-DE" baseline="0" dirty="0" smtClean="0"/>
              <a:t>Zwischenüberschriften und </a:t>
            </a:r>
            <a:r>
              <a:rPr lang="de-DE" i="0" baseline="0" dirty="0" smtClean="0"/>
              <a:t>behauptet, zur </a:t>
            </a:r>
            <a:r>
              <a:rPr lang="de-DE" i="0" baseline="0" dirty="0" smtClean="0"/>
              <a:t>selben Zeit wie die Figuren im bürgerlichen Dresden zu leben. </a:t>
            </a:r>
          </a:p>
          <a:p>
            <a:endParaRPr lang="de-DE" baseline="0" dirty="0" smtClean="0"/>
          </a:p>
          <a:p>
            <a:r>
              <a:rPr lang="de-DE" baseline="0" dirty="0" smtClean="0"/>
              <a:t>ORANGE: Der Erzähler erzählt von der </a:t>
            </a:r>
            <a:r>
              <a:rPr lang="de-DE" b="1" baseline="0" dirty="0" smtClean="0"/>
              <a:t>bürgerlichen Welt in Dresden </a:t>
            </a:r>
            <a:r>
              <a:rPr lang="de-DE" baseline="0" dirty="0" smtClean="0"/>
              <a:t>mit </a:t>
            </a:r>
            <a:r>
              <a:rPr lang="de-DE" baseline="0" dirty="0" err="1" smtClean="0"/>
              <a:t>Anselmus</a:t>
            </a:r>
            <a:r>
              <a:rPr lang="de-DE" baseline="0" dirty="0" smtClean="0"/>
              <a:t>, Veronika…</a:t>
            </a:r>
          </a:p>
          <a:p>
            <a:endParaRPr lang="de-DE" baseline="0" dirty="0" smtClean="0"/>
          </a:p>
          <a:p>
            <a:r>
              <a:rPr lang="de-DE" baseline="0" dirty="0" smtClean="0"/>
              <a:t>GRÜN</a:t>
            </a:r>
            <a:r>
              <a:rPr lang="de-DE" baseline="0" dirty="0" smtClean="0"/>
              <a:t>: </a:t>
            </a:r>
            <a:r>
              <a:rPr lang="de-DE" baseline="0" dirty="0" smtClean="0"/>
              <a:t>Er erzählt von </a:t>
            </a:r>
            <a:r>
              <a:rPr lang="de-DE" baseline="0" dirty="0" smtClean="0"/>
              <a:t>der </a:t>
            </a:r>
            <a:r>
              <a:rPr lang="de-DE" b="1" baseline="0" dirty="0" smtClean="0"/>
              <a:t>wunderbaren Welt in Dresden</a:t>
            </a:r>
            <a:r>
              <a:rPr lang="de-DE" baseline="0" dirty="0" smtClean="0"/>
              <a:t>, mit dem </a:t>
            </a:r>
            <a:r>
              <a:rPr lang="de-DE" baseline="0" dirty="0" err="1" smtClean="0"/>
              <a:t>Äpfelweib</a:t>
            </a:r>
            <a:r>
              <a:rPr lang="de-DE" baseline="0" dirty="0" smtClean="0"/>
              <a:t> und </a:t>
            </a:r>
            <a:r>
              <a:rPr lang="de-DE" baseline="0" dirty="0" err="1" smtClean="0"/>
              <a:t>Anselmus</a:t>
            </a:r>
            <a:r>
              <a:rPr lang="de-DE" baseline="0" dirty="0" smtClean="0"/>
              <a:t> unterm Holunderbusch, dem sich verwandelnden Türklopfer bzw. der Klingelschnur (Vigilie 1) und vielem </a:t>
            </a:r>
            <a:r>
              <a:rPr lang="de-DE" baseline="0" dirty="0" smtClean="0"/>
              <a:t>mehr.</a:t>
            </a:r>
            <a:endParaRPr lang="de-DE" baseline="0" dirty="0" smtClean="0"/>
          </a:p>
          <a:p>
            <a:endParaRPr lang="de-DE" baseline="0" dirty="0" smtClean="0"/>
          </a:p>
          <a:p>
            <a:r>
              <a:rPr lang="de-DE" baseline="0" dirty="0" smtClean="0"/>
              <a:t>HELLBLAU: Des Weiteren gibt es ein </a:t>
            </a:r>
            <a:r>
              <a:rPr lang="de-DE" b="1" baseline="0" dirty="0" smtClean="0"/>
              <a:t>Binnenmärchen</a:t>
            </a:r>
            <a:r>
              <a:rPr lang="de-DE" baseline="0" dirty="0" smtClean="0"/>
              <a:t>, welches von einer </a:t>
            </a:r>
            <a:r>
              <a:rPr lang="de-DE" b="1" baseline="0" dirty="0" smtClean="0"/>
              <a:t>mythischen Welt </a:t>
            </a:r>
            <a:r>
              <a:rPr lang="de-DE" baseline="0" dirty="0" smtClean="0"/>
              <a:t>berichtet. Es handelt sich um die Familiengeschichte des </a:t>
            </a:r>
            <a:r>
              <a:rPr lang="de-DE" baseline="0" dirty="0" err="1" smtClean="0"/>
              <a:t>Archivarius</a:t>
            </a:r>
            <a:r>
              <a:rPr lang="de-DE" baseline="0" dirty="0" smtClean="0"/>
              <a:t> </a:t>
            </a:r>
            <a:r>
              <a:rPr lang="de-DE" baseline="0" dirty="0" err="1" smtClean="0"/>
              <a:t>Lindhorst</a:t>
            </a:r>
            <a:r>
              <a:rPr lang="de-DE" baseline="0" dirty="0" smtClean="0"/>
              <a:t>, die er selbst (Vigilie 3) sowie seine Tochter </a:t>
            </a:r>
            <a:r>
              <a:rPr lang="de-DE" baseline="0" dirty="0" err="1" smtClean="0"/>
              <a:t>Serpentina</a:t>
            </a:r>
            <a:r>
              <a:rPr lang="de-DE" baseline="0" dirty="0" smtClean="0"/>
              <a:t> (Vigilie 8) erzählt.</a:t>
            </a:r>
          </a:p>
          <a:p>
            <a:endParaRPr lang="de-DE" baseline="0" dirty="0" smtClean="0"/>
          </a:p>
          <a:p>
            <a:r>
              <a:rPr lang="de-DE" baseline="0" dirty="0" smtClean="0"/>
              <a:t>ROT: Am Ende des Märchens (Vigilie 12) darf der Erzähler </a:t>
            </a:r>
            <a:r>
              <a:rPr lang="de-DE" b="1" baseline="0" dirty="0" smtClean="0"/>
              <a:t>Atlantis</a:t>
            </a:r>
            <a:r>
              <a:rPr lang="de-DE" baseline="0" dirty="0" smtClean="0"/>
              <a:t> „schauen“ mit Hilfe des </a:t>
            </a:r>
            <a:r>
              <a:rPr lang="de-DE" baseline="0" dirty="0" err="1" smtClean="0"/>
              <a:t>Archivarius</a:t>
            </a:r>
            <a:r>
              <a:rPr lang="de-DE" baseline="0" dirty="0" smtClean="0"/>
              <a:t> </a:t>
            </a:r>
            <a:r>
              <a:rPr lang="de-DE" baseline="0" dirty="0" err="1" smtClean="0"/>
              <a:t>Lindhorst</a:t>
            </a:r>
            <a:r>
              <a:rPr lang="de-DE" baseline="0" dirty="0" smtClean="0"/>
              <a:t>. Dort sieht er </a:t>
            </a:r>
            <a:r>
              <a:rPr lang="de-DE" baseline="0" dirty="0" err="1" smtClean="0"/>
              <a:t>Anselmus</a:t>
            </a:r>
            <a:r>
              <a:rPr lang="de-DE" baseline="0" dirty="0" smtClean="0"/>
              <a:t> und </a:t>
            </a:r>
            <a:r>
              <a:rPr lang="de-DE" baseline="0" dirty="0" err="1" smtClean="0"/>
              <a:t>Serpentina</a:t>
            </a:r>
            <a:r>
              <a:rPr lang="de-DE" baseline="0" dirty="0" smtClean="0"/>
              <a:t> mit dem </a:t>
            </a:r>
            <a:r>
              <a:rPr lang="de-DE" baseline="0" dirty="0" smtClean="0"/>
              <a:t>goldenen </a:t>
            </a:r>
            <a:r>
              <a:rPr lang="de-DE" baseline="0" dirty="0" smtClean="0"/>
              <a:t>Topf.</a:t>
            </a:r>
            <a:endParaRPr lang="de-DE" dirty="0"/>
          </a:p>
        </p:txBody>
      </p:sp>
      <p:sp>
        <p:nvSpPr>
          <p:cNvPr id="4" name="Foliennummernplatzhalter 3"/>
          <p:cNvSpPr>
            <a:spLocks noGrp="1"/>
          </p:cNvSpPr>
          <p:nvPr>
            <p:ph type="sldNum" sz="quarter" idx="10"/>
          </p:nvPr>
        </p:nvSpPr>
        <p:spPr/>
        <p:txBody>
          <a:bodyPr/>
          <a:lstStyle/>
          <a:p>
            <a:fld id="{55E6A10E-57D1-4D55-84E5-86017035C3D6}" type="slidenum">
              <a:rPr lang="de-DE" smtClean="0"/>
              <a:t>3</a:t>
            </a:fld>
            <a:endParaRPr lang="de-DE"/>
          </a:p>
        </p:txBody>
      </p:sp>
    </p:spTree>
    <p:extLst>
      <p:ext uri="{BB962C8B-B14F-4D97-AF65-F5344CB8AC3E}">
        <p14:creationId xmlns:p14="http://schemas.microsoft.com/office/powerpoint/2010/main" val="3305299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Bild: https://pixabay.com/de/container-antik-isolieren-alte-3302524/</a:t>
            </a:r>
          </a:p>
          <a:p>
            <a:endParaRPr lang="de-DE" dirty="0" smtClean="0"/>
          </a:p>
          <a:p>
            <a:r>
              <a:rPr lang="de-DE" i="1" dirty="0" smtClean="0"/>
              <a:t>Der</a:t>
            </a:r>
            <a:r>
              <a:rPr lang="de-DE" i="1" baseline="0" dirty="0" smtClean="0"/>
              <a:t> </a:t>
            </a:r>
            <a:r>
              <a:rPr lang="de-DE" i="1" baseline="0" dirty="0" err="1" smtClean="0"/>
              <a:t>goldne</a:t>
            </a:r>
            <a:r>
              <a:rPr lang="de-DE" i="1" baseline="0" dirty="0" smtClean="0"/>
              <a:t> Topf</a:t>
            </a:r>
            <a:r>
              <a:rPr lang="de-DE" baseline="0" dirty="0" smtClean="0"/>
              <a:t> zeichnet sich durch mehrere Erzählebenen aus. Diese entfalten sich behutsam, der Leser wird nach und nach in das Geschehen hineingezogen.</a:t>
            </a:r>
          </a:p>
          <a:p>
            <a:endParaRPr lang="de-DE" dirty="0" smtClean="0"/>
          </a:p>
        </p:txBody>
      </p:sp>
      <p:sp>
        <p:nvSpPr>
          <p:cNvPr id="4" name="Foliennummernplatzhalter 3"/>
          <p:cNvSpPr>
            <a:spLocks noGrp="1"/>
          </p:cNvSpPr>
          <p:nvPr>
            <p:ph type="sldNum" sz="quarter" idx="10"/>
          </p:nvPr>
        </p:nvSpPr>
        <p:spPr/>
        <p:txBody>
          <a:bodyPr/>
          <a:lstStyle/>
          <a:p>
            <a:fld id="{55E6A10E-57D1-4D55-84E5-86017035C3D6}" type="slidenum">
              <a:rPr lang="de-DE" smtClean="0"/>
              <a:t>4</a:t>
            </a:fld>
            <a:endParaRPr lang="de-DE"/>
          </a:p>
        </p:txBody>
      </p:sp>
    </p:spTree>
    <p:extLst>
      <p:ext uri="{BB962C8B-B14F-4D97-AF65-F5344CB8AC3E}">
        <p14:creationId xmlns:p14="http://schemas.microsoft.com/office/powerpoint/2010/main" val="3305299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5E6A10E-57D1-4D55-84E5-86017035C3D6}" type="slidenum">
              <a:rPr lang="de-DE" smtClean="0"/>
              <a:t>5</a:t>
            </a:fld>
            <a:endParaRPr lang="de-DE"/>
          </a:p>
        </p:txBody>
      </p:sp>
    </p:spTree>
    <p:extLst>
      <p:ext uri="{BB962C8B-B14F-4D97-AF65-F5344CB8AC3E}">
        <p14:creationId xmlns:p14="http://schemas.microsoft.com/office/powerpoint/2010/main" val="2880199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55E6A10E-57D1-4D55-84E5-86017035C3D6}" type="slidenum">
              <a:rPr lang="de-DE" smtClean="0"/>
              <a:t>6</a:t>
            </a:fld>
            <a:endParaRPr lang="de-DE"/>
          </a:p>
        </p:txBody>
      </p:sp>
    </p:spTree>
    <p:extLst>
      <p:ext uri="{BB962C8B-B14F-4D97-AF65-F5344CB8AC3E}">
        <p14:creationId xmlns:p14="http://schemas.microsoft.com/office/powerpoint/2010/main" val="1256037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aseline="0" dirty="0" smtClean="0"/>
              <a:t>Die Seiten und Zeilenangaben beziehen sich auf die Reclam XL – Ausgabe.</a:t>
            </a:r>
            <a:endParaRPr lang="de-DE"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de-DE" dirty="0" smtClean="0">
              <a:solidFill>
                <a:schemeClr val="tx2"/>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chemeClr val="tx2"/>
                </a:solidFill>
              </a:rPr>
              <a:t>a)</a:t>
            </a:r>
            <a:r>
              <a:rPr lang="de-DE" u="sng" dirty="0" smtClean="0">
                <a:solidFill>
                  <a:schemeClr val="tx2"/>
                </a:solidFill>
              </a:rPr>
              <a:t>Vigilie 1</a:t>
            </a:r>
            <a:r>
              <a:rPr lang="de-DE" dirty="0" smtClean="0">
                <a:solidFill>
                  <a:schemeClr val="tx2"/>
                </a:solidFill>
              </a:rPr>
              <a:t>, S. 5 (Beginn des Märchens)</a:t>
            </a:r>
            <a:br>
              <a:rPr lang="de-DE" dirty="0" smtClean="0">
                <a:solidFill>
                  <a:schemeClr val="tx2"/>
                </a:solidFill>
              </a:rPr>
            </a:br>
            <a:r>
              <a:rPr lang="de-DE" dirty="0" smtClean="0">
                <a:solidFill>
                  <a:schemeClr val="tx2"/>
                </a:solidFill>
              </a:rPr>
              <a:t>Z. 4 – 24  </a:t>
            </a:r>
            <a:r>
              <a:rPr lang="de-DE" b="1" dirty="0" smtClean="0">
                <a:solidFill>
                  <a:srgbClr val="FF0000"/>
                </a:solidFill>
              </a:rPr>
              <a:t>Erzählbericht  +  Wertung (Z. 20f.) </a:t>
            </a:r>
            <a:r>
              <a:rPr lang="de-DE" b="1" dirty="0" smtClean="0">
                <a:solidFill>
                  <a:srgbClr val="FF0000"/>
                </a:solidFill>
                <a:sym typeface="Wingdings" panose="05000000000000000000" pitchFamily="2" charset="2"/>
              </a:rPr>
              <a:t></a:t>
            </a:r>
            <a:r>
              <a:rPr lang="de-DE" b="1" dirty="0" smtClean="0">
                <a:solidFill>
                  <a:srgbClr val="FF0000"/>
                </a:solidFill>
              </a:rPr>
              <a:t> auktoriales</a:t>
            </a:r>
            <a:r>
              <a:rPr lang="de-DE" b="1" baseline="0" dirty="0" smtClean="0">
                <a:solidFill>
                  <a:srgbClr val="FF0000"/>
                </a:solidFill>
              </a:rPr>
              <a:t> Erzählverhalten </a:t>
            </a:r>
            <a:br>
              <a:rPr lang="de-DE" b="1" baseline="0" dirty="0" smtClean="0">
                <a:solidFill>
                  <a:srgbClr val="FF0000"/>
                </a:solidFill>
              </a:rPr>
            </a:br>
            <a:r>
              <a:rPr lang="de-DE" dirty="0" smtClean="0">
                <a:solidFill>
                  <a:schemeClr val="tx2"/>
                </a:solidFill>
              </a:rPr>
              <a:t>Z. 24 – 31 </a:t>
            </a:r>
            <a:r>
              <a:rPr lang="de-DE" b="1" dirty="0" smtClean="0">
                <a:solidFill>
                  <a:schemeClr val="tx2"/>
                </a:solidFill>
              </a:rPr>
              <a:t>Beschreibung der Gefühle und Wahrnehmungen </a:t>
            </a:r>
            <a:r>
              <a:rPr lang="de-DE" b="1" dirty="0" err="1" smtClean="0">
                <a:solidFill>
                  <a:schemeClr val="tx2"/>
                </a:solidFill>
              </a:rPr>
              <a:t>Anselmus</a:t>
            </a:r>
            <a:r>
              <a:rPr lang="de-DE" b="1" dirty="0" smtClean="0">
                <a:solidFill>
                  <a:schemeClr val="tx2"/>
                </a:solidFill>
              </a:rPr>
              <a:t> </a:t>
            </a:r>
            <a:r>
              <a:rPr lang="de-DE" b="1" dirty="0" smtClean="0">
                <a:solidFill>
                  <a:schemeClr val="tx2"/>
                </a:solidFill>
                <a:sym typeface="Wingdings" panose="05000000000000000000" pitchFamily="2" charset="2"/>
              </a:rPr>
              <a:t></a:t>
            </a:r>
            <a:r>
              <a:rPr lang="de-DE" b="1" dirty="0" smtClean="0">
                <a:solidFill>
                  <a:schemeClr val="tx2"/>
                </a:solidFill>
              </a:rPr>
              <a:t> auktoriales Erzählverhalten</a:t>
            </a:r>
            <a:endParaRPr lang="de-DE" dirty="0" smtClean="0">
              <a:solidFill>
                <a:schemeClr val="tx2"/>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solidFill>
                  <a:schemeClr val="tx2"/>
                </a:solidFill>
              </a:rPr>
              <a:t>Z. 32 - 35 </a:t>
            </a:r>
            <a:r>
              <a:rPr lang="de-DE" b="1" dirty="0" err="1" smtClean="0">
                <a:solidFill>
                  <a:schemeClr val="tx2"/>
                </a:solidFill>
              </a:rPr>
              <a:t>Erzählkommenar</a:t>
            </a:r>
            <a:r>
              <a:rPr lang="de-DE" b="1" dirty="0" smtClean="0">
                <a:solidFill>
                  <a:schemeClr val="tx2"/>
                </a:solidFill>
              </a:rPr>
              <a:t> </a:t>
            </a:r>
            <a:r>
              <a:rPr lang="de-DE" b="1" dirty="0" smtClean="0">
                <a:solidFill>
                  <a:schemeClr val="tx2"/>
                </a:solidFill>
                <a:sym typeface="Wingdings" panose="05000000000000000000" pitchFamily="2" charset="2"/>
              </a:rPr>
              <a:t></a:t>
            </a:r>
            <a:r>
              <a:rPr lang="de-DE" b="1" dirty="0" smtClean="0">
                <a:solidFill>
                  <a:schemeClr val="tx2"/>
                </a:solidFill>
              </a:rPr>
              <a:t> auktoriales</a:t>
            </a:r>
            <a:r>
              <a:rPr lang="de-DE" b="1" baseline="0" dirty="0" smtClean="0">
                <a:solidFill>
                  <a:schemeClr val="tx2"/>
                </a:solidFill>
              </a:rPr>
              <a:t> Erzählverhalten</a:t>
            </a:r>
          </a:p>
          <a:p>
            <a:pPr marL="0" marR="0" indent="0" algn="l" defTabSz="914400" rtl="0" eaLnBrk="1" fontAlgn="auto" latinLnBrk="0" hangingPunct="1">
              <a:lnSpc>
                <a:spcPct val="100000"/>
              </a:lnSpc>
              <a:spcBef>
                <a:spcPts val="0"/>
              </a:spcBef>
              <a:spcAft>
                <a:spcPts val="0"/>
              </a:spcAft>
              <a:buClrTx/>
              <a:buSzTx/>
              <a:buFontTx/>
              <a:buNone/>
              <a:tabLst/>
              <a:defRPr/>
            </a:pPr>
            <a:endParaRPr lang="de-DE" b="0" u="sng" baseline="0" dirty="0" smtClean="0">
              <a:solidFill>
                <a:schemeClr val="tx2"/>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b="0" u="sng" baseline="0" dirty="0" smtClean="0">
                <a:solidFill>
                  <a:schemeClr val="tx2"/>
                </a:solidFill>
              </a:rPr>
              <a:t>c) Vigilie 1:</a:t>
            </a:r>
            <a:r>
              <a:rPr lang="de-DE" b="0" baseline="0" dirty="0" smtClean="0">
                <a:solidFill>
                  <a:schemeClr val="tx2"/>
                </a:solidFill>
              </a:rPr>
              <a:t> S. 7, Z. 15 – S. 9, Z. 14 (</a:t>
            </a:r>
            <a:r>
              <a:rPr lang="de-DE" b="0" baseline="0" dirty="0" err="1" smtClean="0">
                <a:solidFill>
                  <a:schemeClr val="tx2"/>
                </a:solidFill>
              </a:rPr>
              <a:t>Anselmus</a:t>
            </a:r>
            <a:r>
              <a:rPr lang="de-DE" b="0" baseline="0" dirty="0" smtClean="0">
                <a:solidFill>
                  <a:schemeClr val="tx2"/>
                </a:solidFill>
              </a:rPr>
              <a:t>‘ Selbstgespräch unterm Baum, rauchend, lamentierend)</a:t>
            </a:r>
            <a:br>
              <a:rPr lang="de-DE" b="0" baseline="0" dirty="0" smtClean="0">
                <a:solidFill>
                  <a:schemeClr val="tx2"/>
                </a:solidFill>
              </a:rPr>
            </a:br>
            <a:r>
              <a:rPr lang="de-DE" b="1" baseline="0" dirty="0" smtClean="0">
                <a:solidFill>
                  <a:schemeClr val="tx2"/>
                </a:solidFill>
              </a:rPr>
              <a:t>lange integrierte wörtliche Rede </a:t>
            </a:r>
            <a:r>
              <a:rPr lang="de-DE" b="0" baseline="0" dirty="0" smtClean="0">
                <a:solidFill>
                  <a:schemeClr val="tx2"/>
                </a:solidFill>
              </a:rPr>
              <a:t>(vgl. „er sprach:“, S. 7, Z. 15)</a:t>
            </a:r>
            <a:r>
              <a:rPr lang="de-DE" b="1" baseline="0" dirty="0" smtClean="0">
                <a:solidFill>
                  <a:schemeClr val="tx2"/>
                </a:solidFill>
              </a:rPr>
              <a:t> in Erzählbericht </a:t>
            </a:r>
            <a:r>
              <a:rPr lang="de-DE" b="1" baseline="0" dirty="0" smtClean="0">
                <a:solidFill>
                  <a:schemeClr val="tx2"/>
                </a:solidFill>
                <a:sym typeface="Wingdings" panose="05000000000000000000" pitchFamily="2" charset="2"/>
              </a:rPr>
              <a:t></a:t>
            </a:r>
            <a:r>
              <a:rPr lang="de-DE" b="1" baseline="0" dirty="0" smtClean="0">
                <a:solidFill>
                  <a:schemeClr val="tx2"/>
                </a:solidFill>
              </a:rPr>
              <a:t> auktorial</a:t>
            </a:r>
          </a:p>
          <a:p>
            <a:pPr marL="0" marR="0" indent="0" algn="l" defTabSz="914400" rtl="0" eaLnBrk="1" fontAlgn="auto" latinLnBrk="0" hangingPunct="1">
              <a:lnSpc>
                <a:spcPct val="100000"/>
              </a:lnSpc>
              <a:spcBef>
                <a:spcPts val="0"/>
              </a:spcBef>
              <a:spcAft>
                <a:spcPts val="0"/>
              </a:spcAft>
              <a:buClrTx/>
              <a:buSzTx/>
              <a:buFontTx/>
              <a:buNone/>
              <a:tabLst/>
              <a:defRPr/>
            </a:pPr>
            <a:r>
              <a:rPr lang="de-DE" b="0" baseline="0" dirty="0" smtClean="0">
                <a:solidFill>
                  <a:schemeClr val="tx2"/>
                </a:solidFill>
              </a:rPr>
              <a:t>	Oder</a:t>
            </a:r>
          </a:p>
          <a:p>
            <a:pPr marL="0" marR="0" indent="0" algn="l" defTabSz="914400" rtl="0" eaLnBrk="1" fontAlgn="auto" latinLnBrk="0" hangingPunct="1">
              <a:lnSpc>
                <a:spcPct val="100000"/>
              </a:lnSpc>
              <a:spcBef>
                <a:spcPts val="0"/>
              </a:spcBef>
              <a:spcAft>
                <a:spcPts val="0"/>
              </a:spcAft>
              <a:buClrTx/>
              <a:buSzTx/>
              <a:buFontTx/>
              <a:buNone/>
              <a:tabLst/>
              <a:defRPr/>
            </a:pPr>
            <a:r>
              <a:rPr lang="de-DE" b="1" dirty="0" smtClean="0"/>
              <a:t>Innerer Monolog</a:t>
            </a:r>
            <a:r>
              <a:rPr lang="de-DE" b="1" baseline="0" dirty="0" smtClean="0"/>
              <a:t> / Selbstgespräch </a:t>
            </a:r>
            <a:r>
              <a:rPr lang="de-DE" b="0" baseline="0" dirty="0" smtClean="0"/>
              <a:t>(Erlebnisperspektive des </a:t>
            </a:r>
            <a:r>
              <a:rPr lang="de-DE" b="0" baseline="0" dirty="0" err="1" smtClean="0"/>
              <a:t>Anselmus</a:t>
            </a:r>
            <a:r>
              <a:rPr lang="de-DE" b="0" baseline="0" dirty="0" smtClean="0"/>
              <a:t>)</a:t>
            </a:r>
            <a:r>
              <a:rPr lang="de-DE" b="1" baseline="0" dirty="0" smtClean="0"/>
              <a:t> </a:t>
            </a:r>
            <a:r>
              <a:rPr lang="de-DE" b="1" baseline="0" dirty="0" smtClean="0">
                <a:sym typeface="Wingdings" panose="05000000000000000000" pitchFamily="2" charset="2"/>
              </a:rPr>
              <a:t> personal</a:t>
            </a:r>
          </a:p>
          <a:p>
            <a:pPr marL="0" marR="0" indent="0" algn="l" defTabSz="914400" rtl="0" eaLnBrk="1" fontAlgn="auto" latinLnBrk="0" hangingPunct="1">
              <a:lnSpc>
                <a:spcPct val="100000"/>
              </a:lnSpc>
              <a:spcBef>
                <a:spcPts val="0"/>
              </a:spcBef>
              <a:spcAft>
                <a:spcPts val="0"/>
              </a:spcAft>
              <a:buClrTx/>
              <a:buSzTx/>
              <a:buFontTx/>
              <a:buNone/>
              <a:tabLst/>
              <a:defRPr/>
            </a:pPr>
            <a:endParaRPr lang="de-DE" b="0" u="sng" baseline="0" dirty="0" smtClean="0">
              <a:sym typeface="Wingdings" panose="05000000000000000000"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b="0" u="sng" baseline="0" dirty="0" smtClean="0">
                <a:sym typeface="Wingdings" panose="05000000000000000000" pitchFamily="2" charset="2"/>
              </a:rPr>
              <a:t>d) Vigilie 1:</a:t>
            </a:r>
            <a:r>
              <a:rPr lang="de-DE" b="0" u="none" baseline="0" dirty="0" smtClean="0">
                <a:sym typeface="Wingdings" panose="05000000000000000000" pitchFamily="2" charset="2"/>
              </a:rPr>
              <a:t> S. 9, Z. 21 – S. 11, Z. 27 (Holunderbaumerlebnis)</a:t>
            </a:r>
          </a:p>
          <a:p>
            <a:pPr marL="0" marR="0" indent="0" algn="l" defTabSz="914400" rtl="0" eaLnBrk="1" fontAlgn="auto" latinLnBrk="0" hangingPunct="1">
              <a:lnSpc>
                <a:spcPct val="100000"/>
              </a:lnSpc>
              <a:spcBef>
                <a:spcPts val="0"/>
              </a:spcBef>
              <a:spcAft>
                <a:spcPts val="0"/>
              </a:spcAft>
              <a:buClrTx/>
              <a:buSzTx/>
              <a:buFontTx/>
              <a:buNone/>
              <a:tabLst/>
              <a:defRPr/>
            </a:pPr>
            <a:r>
              <a:rPr lang="de-DE" b="0" u="none" dirty="0" smtClean="0"/>
              <a:t>Der Leser nimmt das Geschehen aus der Perspektive </a:t>
            </a:r>
            <a:r>
              <a:rPr lang="de-DE" b="0" u="none" dirty="0" err="1" smtClean="0"/>
              <a:t>Anselmus</a:t>
            </a:r>
            <a:r>
              <a:rPr lang="de-DE" b="0" u="none" dirty="0" smtClean="0"/>
              <a:t>‘ wahr. </a:t>
            </a:r>
            <a:r>
              <a:rPr lang="de-DE" b="0" u="none" dirty="0" smtClean="0">
                <a:sym typeface="Wingdings" panose="05000000000000000000" pitchFamily="2" charset="2"/>
              </a:rPr>
              <a:t> </a:t>
            </a:r>
            <a:r>
              <a:rPr lang="de-DE" b="1" u="none" dirty="0" smtClean="0">
                <a:sym typeface="Wingdings" panose="05000000000000000000" pitchFamily="2" charset="2"/>
              </a:rPr>
              <a:t>personales Erzählverhalten</a:t>
            </a:r>
            <a:br>
              <a:rPr lang="de-DE" b="1" u="none" dirty="0" smtClean="0">
                <a:sym typeface="Wingdings" panose="05000000000000000000" pitchFamily="2" charset="2"/>
              </a:rPr>
            </a:br>
            <a:r>
              <a:rPr lang="de-DE" b="0" u="none" dirty="0" smtClean="0">
                <a:sym typeface="Wingdings" panose="05000000000000000000" pitchFamily="2" charset="2"/>
              </a:rPr>
              <a:t>aber: S. 10, Z. 1:</a:t>
            </a:r>
            <a:r>
              <a:rPr lang="de-DE" b="0" u="none" baseline="0" dirty="0" smtClean="0">
                <a:sym typeface="Wingdings" panose="05000000000000000000" pitchFamily="2" charset="2"/>
              </a:rPr>
              <a:t> „So ging es fort in Sinne verwirrender Rede.“, könnte als Kommentar des Erzählers gewertet werden (auktoriales Verhalten)</a:t>
            </a:r>
            <a:endParaRPr lang="de-DE" b="0" u="none" dirty="0"/>
          </a:p>
        </p:txBody>
      </p:sp>
      <p:sp>
        <p:nvSpPr>
          <p:cNvPr id="4" name="Foliennummernplatzhalter 3"/>
          <p:cNvSpPr>
            <a:spLocks noGrp="1"/>
          </p:cNvSpPr>
          <p:nvPr>
            <p:ph type="sldNum" sz="quarter" idx="10"/>
          </p:nvPr>
        </p:nvSpPr>
        <p:spPr/>
        <p:txBody>
          <a:bodyPr/>
          <a:lstStyle/>
          <a:p>
            <a:fld id="{55E6A10E-57D1-4D55-84E5-86017035C3D6}" type="slidenum">
              <a:rPr lang="de-DE" smtClean="0"/>
              <a:t>7</a:t>
            </a:fld>
            <a:endParaRPr lang="de-DE"/>
          </a:p>
        </p:txBody>
      </p:sp>
    </p:spTree>
    <p:extLst>
      <p:ext uri="{BB962C8B-B14F-4D97-AF65-F5344CB8AC3E}">
        <p14:creationId xmlns:p14="http://schemas.microsoft.com/office/powerpoint/2010/main" val="1256037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b="0" u="none" dirty="0" smtClean="0"/>
              <a:t>Mit</a:t>
            </a:r>
            <a:r>
              <a:rPr lang="de-DE" b="0" u="none" baseline="0" dirty="0" smtClean="0"/>
              <a:t> dem letzten Punkt - </a:t>
            </a:r>
            <a:r>
              <a:rPr lang="de-DE" b="1" u="none" baseline="0" dirty="0" smtClean="0"/>
              <a:t>Verbindung des Lesers mit der Figur </a:t>
            </a:r>
            <a:r>
              <a:rPr lang="de-DE" b="1" u="none" baseline="0" dirty="0" err="1" smtClean="0"/>
              <a:t>Anselmus</a:t>
            </a:r>
            <a:r>
              <a:rPr lang="de-DE" b="1" u="none" baseline="0" dirty="0" smtClean="0"/>
              <a:t> – </a:t>
            </a:r>
            <a:r>
              <a:rPr lang="de-DE" b="0" u="none" baseline="0" dirty="0" smtClean="0"/>
              <a:t>lässt sich sehr gut zum nächsten Aspekt überleiten:</a:t>
            </a:r>
          </a:p>
          <a:p>
            <a:pPr marL="0" marR="0" indent="0" algn="l" defTabSz="914400" rtl="0" eaLnBrk="1" fontAlgn="auto" latinLnBrk="0" hangingPunct="1">
              <a:lnSpc>
                <a:spcPct val="100000"/>
              </a:lnSpc>
              <a:spcBef>
                <a:spcPts val="0"/>
              </a:spcBef>
              <a:spcAft>
                <a:spcPts val="0"/>
              </a:spcAft>
              <a:buClrTx/>
              <a:buSzTx/>
              <a:buFontTx/>
              <a:buNone/>
              <a:tabLst/>
              <a:defRPr/>
            </a:pPr>
            <a:r>
              <a:rPr lang="de-DE" b="0" u="none" baseline="0" dirty="0" smtClean="0"/>
              <a:t>Untersuchung der Leseransprachen</a:t>
            </a:r>
            <a:endParaRPr lang="de-DE" b="1" u="none" dirty="0"/>
          </a:p>
        </p:txBody>
      </p:sp>
      <p:sp>
        <p:nvSpPr>
          <p:cNvPr id="4" name="Foliennummernplatzhalter 3"/>
          <p:cNvSpPr>
            <a:spLocks noGrp="1"/>
          </p:cNvSpPr>
          <p:nvPr>
            <p:ph type="sldNum" sz="quarter" idx="10"/>
          </p:nvPr>
        </p:nvSpPr>
        <p:spPr/>
        <p:txBody>
          <a:bodyPr/>
          <a:lstStyle/>
          <a:p>
            <a:fld id="{55E6A10E-57D1-4D55-84E5-86017035C3D6}" type="slidenum">
              <a:rPr lang="de-DE" smtClean="0"/>
              <a:t>8</a:t>
            </a:fld>
            <a:endParaRPr lang="de-DE"/>
          </a:p>
        </p:txBody>
      </p:sp>
    </p:spTree>
    <p:extLst>
      <p:ext uri="{BB962C8B-B14F-4D97-AF65-F5344CB8AC3E}">
        <p14:creationId xmlns:p14="http://schemas.microsoft.com/office/powerpoint/2010/main" val="12560378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aseline="0" dirty="0" smtClean="0"/>
              <a:t>Die Seiten und Zeilenangaben beziehen sich auf die Reclam XL – Ausgabe.</a:t>
            </a:r>
            <a:endParaRPr lang="de-DE" dirty="0"/>
          </a:p>
        </p:txBody>
      </p:sp>
      <p:sp>
        <p:nvSpPr>
          <p:cNvPr id="4" name="Foliennummernplatzhalter 3"/>
          <p:cNvSpPr>
            <a:spLocks noGrp="1"/>
          </p:cNvSpPr>
          <p:nvPr>
            <p:ph type="sldNum" sz="quarter" idx="10"/>
          </p:nvPr>
        </p:nvSpPr>
        <p:spPr/>
        <p:txBody>
          <a:bodyPr/>
          <a:lstStyle/>
          <a:p>
            <a:fld id="{55E6A10E-57D1-4D55-84E5-86017035C3D6}" type="slidenum">
              <a:rPr lang="de-DE" smtClean="0"/>
              <a:t>9</a:t>
            </a:fld>
            <a:endParaRPr lang="de-DE"/>
          </a:p>
        </p:txBody>
      </p:sp>
    </p:spTree>
    <p:extLst>
      <p:ext uri="{BB962C8B-B14F-4D97-AF65-F5344CB8AC3E}">
        <p14:creationId xmlns:p14="http://schemas.microsoft.com/office/powerpoint/2010/main" val="1256037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FF52D126-51AD-4AD7-8293-B3715BB07442}" type="datetimeFigureOut">
              <a:rPr lang="de-DE" smtClean="0"/>
              <a:t>02.01.2019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DC6500E-5A68-427F-AB1E-1F756D5257D1}" type="slidenum">
              <a:rPr lang="de-DE" smtClean="0"/>
              <a:t>‹Nr.›</a:t>
            </a:fld>
            <a:endParaRPr lang="de-DE"/>
          </a:p>
        </p:txBody>
      </p:sp>
    </p:spTree>
    <p:extLst>
      <p:ext uri="{BB962C8B-B14F-4D97-AF65-F5344CB8AC3E}">
        <p14:creationId xmlns:p14="http://schemas.microsoft.com/office/powerpoint/2010/main" val="2622508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F52D126-51AD-4AD7-8293-B3715BB07442}" type="datetimeFigureOut">
              <a:rPr lang="de-DE" smtClean="0"/>
              <a:t>02.01.2019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DC6500E-5A68-427F-AB1E-1F756D5257D1}" type="slidenum">
              <a:rPr lang="de-DE" smtClean="0"/>
              <a:t>‹Nr.›</a:t>
            </a:fld>
            <a:endParaRPr lang="de-DE"/>
          </a:p>
        </p:txBody>
      </p:sp>
    </p:spTree>
    <p:extLst>
      <p:ext uri="{BB962C8B-B14F-4D97-AF65-F5344CB8AC3E}">
        <p14:creationId xmlns:p14="http://schemas.microsoft.com/office/powerpoint/2010/main" val="1152170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F52D126-51AD-4AD7-8293-B3715BB07442}" type="datetimeFigureOut">
              <a:rPr lang="de-DE" smtClean="0"/>
              <a:t>02.01.2019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DC6500E-5A68-427F-AB1E-1F756D5257D1}" type="slidenum">
              <a:rPr lang="de-DE" smtClean="0"/>
              <a:t>‹Nr.›</a:t>
            </a:fld>
            <a:endParaRPr lang="de-DE"/>
          </a:p>
        </p:txBody>
      </p:sp>
    </p:spTree>
    <p:extLst>
      <p:ext uri="{BB962C8B-B14F-4D97-AF65-F5344CB8AC3E}">
        <p14:creationId xmlns:p14="http://schemas.microsoft.com/office/powerpoint/2010/main" val="7583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F52D126-51AD-4AD7-8293-B3715BB07442}" type="datetimeFigureOut">
              <a:rPr lang="de-DE" smtClean="0"/>
              <a:t>02.01.2019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DC6500E-5A68-427F-AB1E-1F756D5257D1}" type="slidenum">
              <a:rPr lang="de-DE" smtClean="0"/>
              <a:t>‹Nr.›</a:t>
            </a:fld>
            <a:endParaRPr lang="de-DE"/>
          </a:p>
        </p:txBody>
      </p:sp>
    </p:spTree>
    <p:extLst>
      <p:ext uri="{BB962C8B-B14F-4D97-AF65-F5344CB8AC3E}">
        <p14:creationId xmlns:p14="http://schemas.microsoft.com/office/powerpoint/2010/main" val="608403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FF52D126-51AD-4AD7-8293-B3715BB07442}" type="datetimeFigureOut">
              <a:rPr lang="de-DE" smtClean="0"/>
              <a:t>02.01.2019</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DC6500E-5A68-427F-AB1E-1F756D5257D1}" type="slidenum">
              <a:rPr lang="de-DE" smtClean="0"/>
              <a:t>‹Nr.›</a:t>
            </a:fld>
            <a:endParaRPr lang="de-DE"/>
          </a:p>
        </p:txBody>
      </p:sp>
    </p:spTree>
    <p:extLst>
      <p:ext uri="{BB962C8B-B14F-4D97-AF65-F5344CB8AC3E}">
        <p14:creationId xmlns:p14="http://schemas.microsoft.com/office/powerpoint/2010/main" val="183969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FF52D126-51AD-4AD7-8293-B3715BB07442}" type="datetimeFigureOut">
              <a:rPr lang="de-DE" smtClean="0"/>
              <a:t>02.01.2019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DC6500E-5A68-427F-AB1E-1F756D5257D1}" type="slidenum">
              <a:rPr lang="de-DE" smtClean="0"/>
              <a:t>‹Nr.›</a:t>
            </a:fld>
            <a:endParaRPr lang="de-DE"/>
          </a:p>
        </p:txBody>
      </p:sp>
    </p:spTree>
    <p:extLst>
      <p:ext uri="{BB962C8B-B14F-4D97-AF65-F5344CB8AC3E}">
        <p14:creationId xmlns:p14="http://schemas.microsoft.com/office/powerpoint/2010/main" val="3590923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FF52D126-51AD-4AD7-8293-B3715BB07442}" type="datetimeFigureOut">
              <a:rPr lang="de-DE" smtClean="0"/>
              <a:t>02.01.2019</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DC6500E-5A68-427F-AB1E-1F756D5257D1}" type="slidenum">
              <a:rPr lang="de-DE" smtClean="0"/>
              <a:t>‹Nr.›</a:t>
            </a:fld>
            <a:endParaRPr lang="de-DE"/>
          </a:p>
        </p:txBody>
      </p:sp>
    </p:spTree>
    <p:extLst>
      <p:ext uri="{BB962C8B-B14F-4D97-AF65-F5344CB8AC3E}">
        <p14:creationId xmlns:p14="http://schemas.microsoft.com/office/powerpoint/2010/main" val="124550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FF52D126-51AD-4AD7-8293-B3715BB07442}" type="datetimeFigureOut">
              <a:rPr lang="de-DE" smtClean="0"/>
              <a:t>02.01.2019</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DC6500E-5A68-427F-AB1E-1F756D5257D1}" type="slidenum">
              <a:rPr lang="de-DE" smtClean="0"/>
              <a:t>‹Nr.›</a:t>
            </a:fld>
            <a:endParaRPr lang="de-DE"/>
          </a:p>
        </p:txBody>
      </p:sp>
    </p:spTree>
    <p:extLst>
      <p:ext uri="{BB962C8B-B14F-4D97-AF65-F5344CB8AC3E}">
        <p14:creationId xmlns:p14="http://schemas.microsoft.com/office/powerpoint/2010/main" val="2922303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FF52D126-51AD-4AD7-8293-B3715BB07442}" type="datetimeFigureOut">
              <a:rPr lang="de-DE" smtClean="0"/>
              <a:t>02.01.2019</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DC6500E-5A68-427F-AB1E-1F756D5257D1}" type="slidenum">
              <a:rPr lang="de-DE" smtClean="0"/>
              <a:t>‹Nr.›</a:t>
            </a:fld>
            <a:endParaRPr lang="de-DE"/>
          </a:p>
        </p:txBody>
      </p:sp>
    </p:spTree>
    <p:extLst>
      <p:ext uri="{BB962C8B-B14F-4D97-AF65-F5344CB8AC3E}">
        <p14:creationId xmlns:p14="http://schemas.microsoft.com/office/powerpoint/2010/main" val="4143659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FF52D126-51AD-4AD7-8293-B3715BB07442}" type="datetimeFigureOut">
              <a:rPr lang="de-DE" smtClean="0"/>
              <a:t>02.01.2019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DC6500E-5A68-427F-AB1E-1F756D5257D1}" type="slidenum">
              <a:rPr lang="de-DE" smtClean="0"/>
              <a:t>‹Nr.›</a:t>
            </a:fld>
            <a:endParaRPr lang="de-DE"/>
          </a:p>
        </p:txBody>
      </p:sp>
    </p:spTree>
    <p:extLst>
      <p:ext uri="{BB962C8B-B14F-4D97-AF65-F5344CB8AC3E}">
        <p14:creationId xmlns:p14="http://schemas.microsoft.com/office/powerpoint/2010/main" val="1186429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FF52D126-51AD-4AD7-8293-B3715BB07442}" type="datetimeFigureOut">
              <a:rPr lang="de-DE" smtClean="0"/>
              <a:t>02.01.2019</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DC6500E-5A68-427F-AB1E-1F756D5257D1}" type="slidenum">
              <a:rPr lang="de-DE" smtClean="0"/>
              <a:t>‹Nr.›</a:t>
            </a:fld>
            <a:endParaRPr lang="de-DE"/>
          </a:p>
        </p:txBody>
      </p:sp>
    </p:spTree>
    <p:extLst>
      <p:ext uri="{BB962C8B-B14F-4D97-AF65-F5344CB8AC3E}">
        <p14:creationId xmlns:p14="http://schemas.microsoft.com/office/powerpoint/2010/main" val="570196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52D126-51AD-4AD7-8293-B3715BB07442}" type="datetimeFigureOut">
              <a:rPr lang="de-DE" smtClean="0"/>
              <a:t>02.01.2019</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C6500E-5A68-427F-AB1E-1F756D5257D1}" type="slidenum">
              <a:rPr lang="de-DE" smtClean="0"/>
              <a:t>‹Nr.›</a:t>
            </a:fld>
            <a:endParaRPr lang="de-DE"/>
          </a:p>
        </p:txBody>
      </p:sp>
    </p:spTree>
    <p:extLst>
      <p:ext uri="{BB962C8B-B14F-4D97-AF65-F5344CB8AC3E}">
        <p14:creationId xmlns:p14="http://schemas.microsoft.com/office/powerpoint/2010/main" val="3548070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hyperlink" Target="http://learningapps.org/watch?v=pnj3jmabk"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digitale-schule-bayern.de/dsdaten/587/531.pdf"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476672"/>
            <a:ext cx="7772400" cy="5328592"/>
          </a:xfrm>
        </p:spPr>
        <p:txBody>
          <a:bodyPr>
            <a:normAutofit fontScale="90000"/>
          </a:bodyPr>
          <a:lstStyle/>
          <a:p>
            <a:r>
              <a:rPr lang="de-DE" dirty="0" smtClean="0"/>
              <a:t>E.T.A. Hoffmann</a:t>
            </a:r>
            <a:br>
              <a:rPr lang="de-DE" dirty="0" smtClean="0"/>
            </a:br>
            <a:r>
              <a:rPr lang="de-DE" dirty="0"/>
              <a:t/>
            </a:r>
            <a:br>
              <a:rPr lang="de-DE" dirty="0"/>
            </a:br>
            <a:r>
              <a:rPr lang="de-DE" dirty="0" smtClean="0"/>
              <a:t/>
            </a:r>
            <a:br>
              <a:rPr lang="de-DE" dirty="0" smtClean="0"/>
            </a:br>
            <a:r>
              <a:rPr lang="de-DE" dirty="0" smtClean="0"/>
              <a:t/>
            </a:r>
            <a:br>
              <a:rPr lang="de-DE" dirty="0" smtClean="0"/>
            </a:br>
            <a:r>
              <a:rPr lang="de-DE" dirty="0"/>
              <a:t/>
            </a:r>
            <a:br>
              <a:rPr lang="de-DE" dirty="0"/>
            </a:br>
            <a:r>
              <a:rPr lang="de-DE" dirty="0" smtClean="0"/>
              <a:t/>
            </a:r>
            <a:br>
              <a:rPr lang="de-DE" dirty="0" smtClean="0"/>
            </a:br>
            <a:r>
              <a:rPr lang="de-DE" dirty="0" smtClean="0"/>
              <a:t/>
            </a:r>
            <a:br>
              <a:rPr lang="de-DE" dirty="0" smtClean="0"/>
            </a:br>
            <a:r>
              <a:rPr lang="de-DE" dirty="0" smtClean="0"/>
              <a:t>Die Erzählstruktur und die Erzählstrategie</a:t>
            </a:r>
            <a:endParaRPr lang="de-DE" dirty="0"/>
          </a:p>
        </p:txBody>
      </p:sp>
      <p:sp>
        <p:nvSpPr>
          <p:cNvPr id="3" name="Untertitel 2"/>
          <p:cNvSpPr>
            <a:spLocks noGrp="1"/>
          </p:cNvSpPr>
          <p:nvPr>
            <p:ph type="subTitle" idx="1"/>
          </p:nvPr>
        </p:nvSpPr>
        <p:spPr>
          <a:xfrm>
            <a:off x="1371600" y="4221088"/>
            <a:ext cx="6400800" cy="1728192"/>
          </a:xfrm>
        </p:spPr>
        <p:txBody>
          <a:bodyPr>
            <a:normAutofit/>
          </a:bodyPr>
          <a:lstStyle/>
          <a:p>
            <a:r>
              <a:rPr lang="de-DE" sz="2400" dirty="0" smtClean="0"/>
              <a:t>Der </a:t>
            </a:r>
            <a:r>
              <a:rPr lang="de-DE" sz="2400" dirty="0" err="1" smtClean="0"/>
              <a:t>goldne</a:t>
            </a:r>
            <a:r>
              <a:rPr lang="de-DE" sz="2400" dirty="0" smtClean="0"/>
              <a:t> Topf – Ein Märchen aus der neuen Zeit</a:t>
            </a:r>
            <a:endParaRPr lang="de-DE" sz="2400"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6728" y="1772816"/>
            <a:ext cx="2289794" cy="22807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6256" y="6093296"/>
            <a:ext cx="20796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49304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a:normAutofit fontScale="90000"/>
          </a:bodyPr>
          <a:lstStyle/>
          <a:p>
            <a:r>
              <a:rPr lang="de-DE" dirty="0" smtClean="0"/>
              <a:t>Untersuchung der Wirkung und Funktion der Leseransprachen</a:t>
            </a:r>
            <a:endParaRPr lang="de-DE" dirty="0"/>
          </a:p>
        </p:txBody>
      </p:sp>
      <p:sp>
        <p:nvSpPr>
          <p:cNvPr id="3" name="Inhaltsplatzhalter 2"/>
          <p:cNvSpPr>
            <a:spLocks noGrp="1"/>
          </p:cNvSpPr>
          <p:nvPr>
            <p:ph idx="1"/>
          </p:nvPr>
        </p:nvSpPr>
        <p:spPr>
          <a:xfrm>
            <a:off x="457200" y="1600200"/>
            <a:ext cx="8229600" cy="4853136"/>
          </a:xfrm>
        </p:spPr>
        <p:txBody>
          <a:bodyPr>
            <a:normAutofit/>
          </a:bodyPr>
          <a:lstStyle/>
          <a:p>
            <a:pPr marL="0" indent="0">
              <a:buNone/>
            </a:pPr>
            <a:r>
              <a:rPr lang="de-DE" sz="2800" dirty="0" smtClean="0"/>
              <a:t>Textstelle 1: </a:t>
            </a:r>
            <a:r>
              <a:rPr lang="de-DE" sz="2800" b="1" dirty="0"/>
              <a:t>4. Vigilie</a:t>
            </a:r>
            <a:r>
              <a:rPr lang="de-DE" sz="2800" dirty="0"/>
              <a:t>, Seite </a:t>
            </a:r>
            <a:r>
              <a:rPr lang="de-DE" sz="2800" dirty="0" smtClean="0"/>
              <a:t>28, </a:t>
            </a:r>
            <a:r>
              <a:rPr lang="de-DE" sz="2800" dirty="0"/>
              <a:t>Z. 5 – Seite 29 Z. </a:t>
            </a:r>
            <a:r>
              <a:rPr lang="de-DE" sz="2800" dirty="0" smtClean="0"/>
              <a:t>24</a:t>
            </a:r>
          </a:p>
          <a:p>
            <a:pPr marL="0" indent="0">
              <a:buNone/>
            </a:pPr>
            <a:endParaRPr lang="de-DE" sz="2800" dirty="0" smtClean="0"/>
          </a:p>
          <a:p>
            <a:pPr marL="0" indent="0">
              <a:buNone/>
            </a:pPr>
            <a:endParaRPr lang="de-DE" sz="2800" dirty="0" smtClean="0"/>
          </a:p>
          <a:p>
            <a:pPr marL="0" indent="0">
              <a:buNone/>
            </a:pPr>
            <a:r>
              <a:rPr lang="de-DE" sz="2800" dirty="0"/>
              <a:t>Textstelle </a:t>
            </a:r>
            <a:r>
              <a:rPr lang="de-DE" sz="2800" dirty="0" smtClean="0"/>
              <a:t>2: </a:t>
            </a:r>
            <a:r>
              <a:rPr lang="de-DE" sz="2800" b="1" dirty="0" smtClean="0"/>
              <a:t>7. </a:t>
            </a:r>
            <a:r>
              <a:rPr lang="de-DE" sz="2800" b="1" dirty="0"/>
              <a:t>Vigilie</a:t>
            </a:r>
            <a:r>
              <a:rPr lang="de-DE" sz="2800" dirty="0"/>
              <a:t>, Seite </a:t>
            </a:r>
            <a:r>
              <a:rPr lang="de-DE" sz="2800" dirty="0" smtClean="0"/>
              <a:t>59, </a:t>
            </a:r>
            <a:r>
              <a:rPr lang="de-DE" sz="2800" dirty="0"/>
              <a:t>Z. </a:t>
            </a:r>
            <a:r>
              <a:rPr lang="de-DE" sz="2800" dirty="0" smtClean="0"/>
              <a:t>1 – Z</a:t>
            </a:r>
            <a:r>
              <a:rPr lang="de-DE" sz="2800" dirty="0"/>
              <a:t>. </a:t>
            </a:r>
            <a:r>
              <a:rPr lang="de-DE" sz="2800" dirty="0" smtClean="0"/>
              <a:t>32</a:t>
            </a:r>
          </a:p>
          <a:p>
            <a:pPr marL="0" indent="0">
              <a:buNone/>
            </a:pPr>
            <a:endParaRPr lang="de-DE" sz="2800" dirty="0" smtClean="0"/>
          </a:p>
          <a:p>
            <a:pPr marL="0" indent="0">
              <a:buNone/>
            </a:pPr>
            <a:endParaRPr lang="de-DE" sz="2800" dirty="0"/>
          </a:p>
          <a:p>
            <a:pPr marL="0" indent="0">
              <a:buNone/>
            </a:pPr>
            <a:r>
              <a:rPr lang="de-DE" sz="2800" dirty="0"/>
              <a:t>Textstelle </a:t>
            </a:r>
            <a:r>
              <a:rPr lang="de-DE" sz="2800" dirty="0" smtClean="0"/>
              <a:t>3: </a:t>
            </a:r>
            <a:r>
              <a:rPr lang="de-DE" sz="2800" b="1" dirty="0" smtClean="0"/>
              <a:t>10. </a:t>
            </a:r>
            <a:r>
              <a:rPr lang="de-DE" sz="2800" b="1" dirty="0"/>
              <a:t>Vigilie</a:t>
            </a:r>
            <a:r>
              <a:rPr lang="de-DE" sz="2800" dirty="0"/>
              <a:t>, Seite </a:t>
            </a:r>
            <a:r>
              <a:rPr lang="de-DE" sz="2800" dirty="0" smtClean="0"/>
              <a:t>82, </a:t>
            </a:r>
            <a:r>
              <a:rPr lang="de-DE" sz="2800" dirty="0"/>
              <a:t>Z. </a:t>
            </a:r>
            <a:r>
              <a:rPr lang="de-DE" sz="2800" dirty="0" smtClean="0"/>
              <a:t>14 </a:t>
            </a:r>
            <a:r>
              <a:rPr lang="de-DE" sz="2800" dirty="0"/>
              <a:t>– Seite </a:t>
            </a:r>
            <a:r>
              <a:rPr lang="de-DE" sz="2800" dirty="0" smtClean="0"/>
              <a:t>83 </a:t>
            </a:r>
            <a:r>
              <a:rPr lang="de-DE" sz="2800" dirty="0"/>
              <a:t>Z. </a:t>
            </a:r>
            <a:r>
              <a:rPr lang="de-DE" sz="2800" dirty="0" smtClean="0"/>
              <a:t>24</a:t>
            </a:r>
            <a:endParaRPr lang="de-DE" sz="2800" dirty="0"/>
          </a:p>
          <a:p>
            <a:endParaRPr lang="de-DE"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4375"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32553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a:normAutofit fontScale="90000"/>
          </a:bodyPr>
          <a:lstStyle/>
          <a:p>
            <a:r>
              <a:rPr lang="de-DE" dirty="0" smtClean="0"/>
              <a:t>Untersuchung der </a:t>
            </a:r>
            <a:r>
              <a:rPr lang="de-DE" b="1" dirty="0" smtClean="0"/>
              <a:t>Wirkung</a:t>
            </a:r>
            <a:r>
              <a:rPr lang="de-DE" dirty="0" smtClean="0"/>
              <a:t> und Funktion der Leseransprachen</a:t>
            </a:r>
            <a:endParaRPr lang="de-DE" dirty="0"/>
          </a:p>
        </p:txBody>
      </p:sp>
      <p:sp>
        <p:nvSpPr>
          <p:cNvPr id="3" name="Inhaltsplatzhalter 2"/>
          <p:cNvSpPr>
            <a:spLocks noGrp="1"/>
          </p:cNvSpPr>
          <p:nvPr>
            <p:ph idx="1"/>
          </p:nvPr>
        </p:nvSpPr>
        <p:spPr>
          <a:xfrm>
            <a:off x="457200" y="1600200"/>
            <a:ext cx="8229600" cy="4853136"/>
          </a:xfrm>
        </p:spPr>
        <p:txBody>
          <a:bodyPr>
            <a:normAutofit fontScale="92500" lnSpcReduction="10000"/>
          </a:bodyPr>
          <a:lstStyle/>
          <a:p>
            <a:pPr marL="0" indent="0">
              <a:buNone/>
            </a:pPr>
            <a:r>
              <a:rPr lang="de-DE" sz="2800" dirty="0" smtClean="0"/>
              <a:t>Textstelle 1: </a:t>
            </a:r>
            <a:r>
              <a:rPr lang="de-DE" sz="2800" b="1" dirty="0" smtClean="0"/>
              <a:t>4. Vigilie</a:t>
            </a:r>
            <a:r>
              <a:rPr lang="de-DE" sz="2800" dirty="0" smtClean="0"/>
              <a:t>, Seite </a:t>
            </a:r>
            <a:r>
              <a:rPr lang="de-DE" sz="2800" dirty="0" smtClean="0"/>
              <a:t>28, </a:t>
            </a:r>
            <a:r>
              <a:rPr lang="de-DE" sz="2800" dirty="0" smtClean="0"/>
              <a:t>Z. 5 – Seite </a:t>
            </a:r>
            <a:r>
              <a:rPr lang="de-DE" sz="2800" dirty="0" smtClean="0"/>
              <a:t>29, </a:t>
            </a:r>
            <a:r>
              <a:rPr lang="de-DE" sz="2800" dirty="0" smtClean="0"/>
              <a:t>Z. 24</a:t>
            </a:r>
          </a:p>
          <a:p>
            <a:pPr marL="0" indent="0">
              <a:buNone/>
            </a:pPr>
            <a:r>
              <a:rPr lang="de-DE" sz="2800" dirty="0" smtClean="0">
                <a:solidFill>
                  <a:schemeClr val="tx2"/>
                </a:solidFill>
              </a:rPr>
              <a:t>Implizierter  Leser wird an ähnliche Gefühlsregungen erinnert</a:t>
            </a:r>
          </a:p>
          <a:p>
            <a:pPr>
              <a:buFont typeface="Wingdings"/>
              <a:buChar char="à"/>
            </a:pPr>
            <a:r>
              <a:rPr lang="de-DE" sz="2800" b="1" dirty="0" smtClean="0">
                <a:solidFill>
                  <a:schemeClr val="tx2"/>
                </a:solidFill>
                <a:sym typeface="Wingdings" panose="05000000000000000000" pitchFamily="2" charset="2"/>
              </a:rPr>
              <a:t>Anteilnahme, Einfühlen in das Seelenleben </a:t>
            </a:r>
            <a:r>
              <a:rPr lang="de-DE" sz="2800" b="1" dirty="0" err="1" smtClean="0">
                <a:solidFill>
                  <a:schemeClr val="tx2"/>
                </a:solidFill>
                <a:sym typeface="Wingdings" panose="05000000000000000000" pitchFamily="2" charset="2"/>
              </a:rPr>
              <a:t>Anselmus</a:t>
            </a:r>
            <a:endParaRPr lang="de-DE" sz="2800" b="1" dirty="0" smtClean="0">
              <a:solidFill>
                <a:schemeClr val="tx2"/>
              </a:solidFill>
              <a:sym typeface="Wingdings" panose="05000000000000000000" pitchFamily="2" charset="2"/>
            </a:endParaRPr>
          </a:p>
          <a:p>
            <a:pPr marL="0" indent="0">
              <a:buNone/>
            </a:pPr>
            <a:r>
              <a:rPr lang="de-DE" sz="2800" dirty="0" smtClean="0">
                <a:solidFill>
                  <a:schemeClr val="tx2"/>
                </a:solidFill>
                <a:sym typeface="Wingdings" panose="05000000000000000000" pitchFamily="2" charset="2"/>
              </a:rPr>
              <a:t>Versicherung des Wahrheitsgehaltes (Existenzversicherung der Figuren)</a:t>
            </a:r>
          </a:p>
          <a:p>
            <a:pPr>
              <a:buFont typeface="Wingdings"/>
              <a:buChar char="à"/>
            </a:pPr>
            <a:r>
              <a:rPr lang="de-DE" sz="2800" b="1" dirty="0" smtClean="0">
                <a:solidFill>
                  <a:schemeClr val="tx2"/>
                </a:solidFill>
                <a:sym typeface="Wingdings" panose="05000000000000000000" pitchFamily="2" charset="2"/>
              </a:rPr>
              <a:t>Authentizität, Leser soll sich auf Erzählung einlassen</a:t>
            </a:r>
          </a:p>
          <a:p>
            <a:pPr marL="0" indent="0">
              <a:buNone/>
            </a:pPr>
            <a:r>
              <a:rPr lang="de-DE" sz="2800" dirty="0" smtClean="0">
                <a:solidFill>
                  <a:schemeClr val="tx2"/>
                </a:solidFill>
                <a:sym typeface="Wingdings" panose="05000000000000000000" pitchFamily="2" charset="2"/>
              </a:rPr>
              <a:t>Hinweis auf das poetische, geheime, magische in der Alltagswelt</a:t>
            </a:r>
          </a:p>
          <a:p>
            <a:pPr marL="0" indent="0">
              <a:buNone/>
            </a:pPr>
            <a:r>
              <a:rPr lang="de-DE" sz="2800" dirty="0" smtClean="0">
                <a:solidFill>
                  <a:schemeClr val="tx2"/>
                </a:solidFill>
                <a:sym typeface="Wingdings" panose="05000000000000000000" pitchFamily="2" charset="2"/>
              </a:rPr>
              <a:t></a:t>
            </a:r>
            <a:r>
              <a:rPr lang="de-DE" sz="2800" b="1" dirty="0" smtClean="0">
                <a:solidFill>
                  <a:schemeClr val="tx2"/>
                </a:solidFill>
                <a:sym typeface="Wingdings" panose="05000000000000000000" pitchFamily="2" charset="2"/>
              </a:rPr>
              <a:t>Appell an implizierten Leser, das Reich des Wunderbaren in der Realität wiederzuentdecken</a:t>
            </a:r>
            <a:endParaRPr lang="de-DE" sz="2800" b="1" dirty="0" smtClean="0">
              <a:solidFill>
                <a:schemeClr val="tx2"/>
              </a:solidFill>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4375"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6719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a:normAutofit fontScale="90000"/>
          </a:bodyPr>
          <a:lstStyle/>
          <a:p>
            <a:r>
              <a:rPr lang="de-DE" dirty="0" smtClean="0"/>
              <a:t>Untersuchung der </a:t>
            </a:r>
            <a:r>
              <a:rPr lang="de-DE" b="1" dirty="0" smtClean="0"/>
              <a:t>Wirkung</a:t>
            </a:r>
            <a:r>
              <a:rPr lang="de-DE" dirty="0" smtClean="0"/>
              <a:t> und Funktion der Leseransprachen</a:t>
            </a:r>
            <a:endParaRPr lang="de-DE" dirty="0"/>
          </a:p>
        </p:txBody>
      </p:sp>
      <p:sp>
        <p:nvSpPr>
          <p:cNvPr id="3" name="Inhaltsplatzhalter 2"/>
          <p:cNvSpPr>
            <a:spLocks noGrp="1"/>
          </p:cNvSpPr>
          <p:nvPr>
            <p:ph idx="1"/>
          </p:nvPr>
        </p:nvSpPr>
        <p:spPr>
          <a:xfrm>
            <a:off x="457200" y="1600200"/>
            <a:ext cx="8229600" cy="4853136"/>
          </a:xfrm>
        </p:spPr>
        <p:txBody>
          <a:bodyPr>
            <a:normAutofit/>
          </a:bodyPr>
          <a:lstStyle/>
          <a:p>
            <a:pPr marL="0" indent="0">
              <a:buNone/>
            </a:pPr>
            <a:r>
              <a:rPr lang="de-DE" sz="2800" dirty="0" smtClean="0"/>
              <a:t>Textstelle 2: </a:t>
            </a:r>
            <a:r>
              <a:rPr lang="de-DE" sz="2800" b="1" dirty="0" smtClean="0"/>
              <a:t>7. </a:t>
            </a:r>
            <a:r>
              <a:rPr lang="de-DE" sz="2800" b="1" dirty="0"/>
              <a:t>Vigilie</a:t>
            </a:r>
            <a:r>
              <a:rPr lang="de-DE" sz="2800" dirty="0"/>
              <a:t>, Seite </a:t>
            </a:r>
            <a:r>
              <a:rPr lang="de-DE" sz="2800" dirty="0" smtClean="0"/>
              <a:t>59, </a:t>
            </a:r>
            <a:r>
              <a:rPr lang="de-DE" sz="2800" dirty="0"/>
              <a:t>Z. </a:t>
            </a:r>
            <a:r>
              <a:rPr lang="de-DE" sz="2800" dirty="0" smtClean="0"/>
              <a:t>1 – Z</a:t>
            </a:r>
            <a:r>
              <a:rPr lang="de-DE" sz="2800" dirty="0"/>
              <a:t>. </a:t>
            </a:r>
            <a:r>
              <a:rPr lang="de-DE" sz="2800" dirty="0" smtClean="0"/>
              <a:t>32</a:t>
            </a:r>
          </a:p>
          <a:p>
            <a:pPr marL="0" indent="0">
              <a:buNone/>
            </a:pPr>
            <a:r>
              <a:rPr lang="de-DE" sz="2800" dirty="0" smtClean="0">
                <a:solidFill>
                  <a:schemeClr val="tx2"/>
                </a:solidFill>
              </a:rPr>
              <a:t>Implizierter Leser als fiktiver Zeuge grauenhafter Ereignisse </a:t>
            </a:r>
          </a:p>
          <a:p>
            <a:pPr>
              <a:buFont typeface="Wingdings"/>
              <a:buChar char="à"/>
            </a:pPr>
            <a:r>
              <a:rPr lang="de-DE" sz="2800" b="1" dirty="0" smtClean="0">
                <a:solidFill>
                  <a:schemeClr val="tx2"/>
                </a:solidFill>
                <a:sym typeface="Wingdings" panose="05000000000000000000" pitchFamily="2" charset="2"/>
              </a:rPr>
              <a:t>Anteilnahme</a:t>
            </a:r>
            <a:r>
              <a:rPr lang="de-DE" sz="2800" b="1" dirty="0">
                <a:solidFill>
                  <a:schemeClr val="tx2"/>
                </a:solidFill>
                <a:sym typeface="Wingdings" panose="05000000000000000000" pitchFamily="2" charset="2"/>
              </a:rPr>
              <a:t>, Einfühlen in </a:t>
            </a:r>
            <a:r>
              <a:rPr lang="de-DE" sz="2800" b="1" dirty="0" smtClean="0">
                <a:solidFill>
                  <a:schemeClr val="tx2"/>
                </a:solidFill>
                <a:sym typeface="Wingdings" panose="05000000000000000000" pitchFamily="2" charset="2"/>
              </a:rPr>
              <a:t>Veronikas Entsetzen</a:t>
            </a:r>
          </a:p>
          <a:p>
            <a:pPr>
              <a:buFont typeface="Wingdings"/>
              <a:buChar char="à"/>
            </a:pPr>
            <a:r>
              <a:rPr lang="de-DE" sz="2800" b="1" dirty="0" smtClean="0">
                <a:solidFill>
                  <a:schemeClr val="tx2"/>
                </a:solidFill>
                <a:sym typeface="Wingdings" panose="05000000000000000000" pitchFamily="2" charset="2"/>
              </a:rPr>
              <a:t> Schuldgefühle nicht dagewesen zu sein (emotionale Einbindung)</a:t>
            </a:r>
          </a:p>
          <a:p>
            <a:pPr>
              <a:buFont typeface="Wingdings"/>
              <a:buChar char="à"/>
            </a:pPr>
            <a:r>
              <a:rPr lang="de-DE" sz="2800" b="1" dirty="0" smtClean="0">
                <a:solidFill>
                  <a:schemeClr val="tx2"/>
                </a:solidFill>
                <a:sym typeface="Wingdings" panose="05000000000000000000" pitchFamily="2" charset="2"/>
              </a:rPr>
              <a:t> Authentizitätsbeweis</a:t>
            </a:r>
          </a:p>
          <a:p>
            <a:pPr>
              <a:buFont typeface="Wingdings"/>
              <a:buChar char="à"/>
            </a:pPr>
            <a:r>
              <a:rPr lang="de-DE" sz="2800" b="1" dirty="0" smtClean="0">
                <a:solidFill>
                  <a:schemeClr val="tx2"/>
                </a:solidFill>
                <a:sym typeface="Wingdings" panose="05000000000000000000" pitchFamily="2" charset="2"/>
              </a:rPr>
              <a:t> Spannungsaufbau / Schrecken vor der Hexe</a:t>
            </a:r>
            <a:endParaRPr lang="de-DE" sz="2800" b="1" dirty="0">
              <a:solidFill>
                <a:schemeClr val="tx2"/>
              </a:solidFill>
              <a:sym typeface="Wingdings" panose="05000000000000000000" pitchFamily="2" charset="2"/>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4375"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9655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a:normAutofit fontScale="90000"/>
          </a:bodyPr>
          <a:lstStyle/>
          <a:p>
            <a:r>
              <a:rPr lang="de-DE" dirty="0" smtClean="0"/>
              <a:t>Untersuchung der </a:t>
            </a:r>
            <a:r>
              <a:rPr lang="de-DE" b="1" dirty="0" smtClean="0"/>
              <a:t>Wirkung</a:t>
            </a:r>
            <a:r>
              <a:rPr lang="de-DE" dirty="0" smtClean="0"/>
              <a:t> und Funktion der Leseransprachen</a:t>
            </a:r>
            <a:endParaRPr lang="de-DE" dirty="0"/>
          </a:p>
        </p:txBody>
      </p:sp>
      <p:sp>
        <p:nvSpPr>
          <p:cNvPr id="3" name="Inhaltsplatzhalter 2"/>
          <p:cNvSpPr>
            <a:spLocks noGrp="1"/>
          </p:cNvSpPr>
          <p:nvPr>
            <p:ph idx="1"/>
          </p:nvPr>
        </p:nvSpPr>
        <p:spPr>
          <a:xfrm>
            <a:off x="457200" y="1600200"/>
            <a:ext cx="8229600" cy="4853136"/>
          </a:xfrm>
        </p:spPr>
        <p:txBody>
          <a:bodyPr>
            <a:normAutofit/>
          </a:bodyPr>
          <a:lstStyle/>
          <a:p>
            <a:pPr marL="0" indent="0">
              <a:buNone/>
            </a:pPr>
            <a:r>
              <a:rPr lang="de-DE" sz="2800" dirty="0" smtClean="0"/>
              <a:t>Textstelle 3: </a:t>
            </a:r>
            <a:r>
              <a:rPr lang="de-DE" sz="2800" b="1" dirty="0" smtClean="0"/>
              <a:t>10. </a:t>
            </a:r>
            <a:r>
              <a:rPr lang="de-DE" sz="2800" b="1" dirty="0"/>
              <a:t>Vigilie</a:t>
            </a:r>
            <a:r>
              <a:rPr lang="de-DE" sz="2800" dirty="0"/>
              <a:t>, Seite </a:t>
            </a:r>
            <a:r>
              <a:rPr lang="de-DE" sz="2800" dirty="0" smtClean="0"/>
              <a:t>82, </a:t>
            </a:r>
            <a:r>
              <a:rPr lang="de-DE" sz="2800" dirty="0"/>
              <a:t>Z. </a:t>
            </a:r>
            <a:r>
              <a:rPr lang="de-DE" sz="2800" dirty="0" smtClean="0"/>
              <a:t>14 </a:t>
            </a:r>
            <a:r>
              <a:rPr lang="de-DE" sz="2800" dirty="0"/>
              <a:t>– Seite </a:t>
            </a:r>
            <a:r>
              <a:rPr lang="de-DE" sz="2800" dirty="0" smtClean="0"/>
              <a:t>83, </a:t>
            </a:r>
            <a:r>
              <a:rPr lang="de-DE" sz="2800" dirty="0"/>
              <a:t>Z. </a:t>
            </a:r>
            <a:r>
              <a:rPr lang="de-DE" sz="2800" dirty="0" smtClean="0"/>
              <a:t>24</a:t>
            </a:r>
            <a:endParaRPr lang="de-DE" sz="2800" dirty="0"/>
          </a:p>
          <a:p>
            <a:pPr marL="0" indent="0">
              <a:buNone/>
            </a:pPr>
            <a:r>
              <a:rPr lang="de-DE" dirty="0" smtClean="0">
                <a:solidFill>
                  <a:schemeClr val="tx2"/>
                </a:solidFill>
              </a:rPr>
              <a:t>Implizierter Leser wird </a:t>
            </a:r>
            <a:r>
              <a:rPr lang="de-DE" dirty="0" smtClean="0">
                <a:solidFill>
                  <a:schemeClr val="tx2"/>
                </a:solidFill>
              </a:rPr>
              <a:t>aufgefordert, </a:t>
            </a:r>
            <a:r>
              <a:rPr lang="de-DE" dirty="0" smtClean="0">
                <a:solidFill>
                  <a:schemeClr val="tx2"/>
                </a:solidFill>
              </a:rPr>
              <a:t>sich vorzustellen, wie sich das </a:t>
            </a:r>
            <a:r>
              <a:rPr lang="de-DE" dirty="0" err="1" smtClean="0">
                <a:solidFill>
                  <a:schemeClr val="tx2"/>
                </a:solidFill>
              </a:rPr>
              <a:t>Eingeschlossensein</a:t>
            </a:r>
            <a:r>
              <a:rPr lang="de-DE" dirty="0" smtClean="0">
                <a:solidFill>
                  <a:schemeClr val="tx2"/>
                </a:solidFill>
              </a:rPr>
              <a:t> in eine Flasche anfühlen möge</a:t>
            </a:r>
          </a:p>
          <a:p>
            <a:pPr>
              <a:buFont typeface="Wingdings"/>
              <a:buChar char="à"/>
            </a:pPr>
            <a:r>
              <a:rPr lang="de-DE" b="1" dirty="0" smtClean="0">
                <a:solidFill>
                  <a:schemeClr val="tx2"/>
                </a:solidFill>
                <a:sym typeface="Wingdings" panose="05000000000000000000" pitchFamily="2" charset="2"/>
              </a:rPr>
              <a:t> Anteilnahme / Nachempfinden</a:t>
            </a:r>
          </a:p>
          <a:p>
            <a:pPr marL="0" indent="0">
              <a:buNone/>
            </a:pPr>
            <a:endParaRPr lang="de-DE" b="1" dirty="0">
              <a:solidFill>
                <a:schemeClr val="tx2"/>
              </a:solidFill>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4375"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190511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a:normAutofit fontScale="90000"/>
          </a:bodyPr>
          <a:lstStyle/>
          <a:p>
            <a:r>
              <a:rPr lang="de-DE" dirty="0" smtClean="0"/>
              <a:t>ÜBERSICHT</a:t>
            </a:r>
            <a:br>
              <a:rPr lang="de-DE" dirty="0" smtClean="0"/>
            </a:br>
            <a:r>
              <a:rPr lang="de-DE" sz="3600" dirty="0" smtClean="0"/>
              <a:t>Wirkung und </a:t>
            </a:r>
            <a:r>
              <a:rPr lang="de-DE" sz="3600" b="1" dirty="0" smtClean="0">
                <a:solidFill>
                  <a:srgbClr val="FF0000"/>
                </a:solidFill>
              </a:rPr>
              <a:t>Funktion</a:t>
            </a:r>
            <a:r>
              <a:rPr lang="de-DE" sz="3600" dirty="0" smtClean="0"/>
              <a:t> der Leseransprachen</a:t>
            </a:r>
            <a:endParaRPr lang="de-DE" sz="3600" dirty="0"/>
          </a:p>
        </p:txBody>
      </p:sp>
      <p:sp>
        <p:nvSpPr>
          <p:cNvPr id="3" name="Inhaltsplatzhalter 2"/>
          <p:cNvSpPr>
            <a:spLocks noGrp="1"/>
          </p:cNvSpPr>
          <p:nvPr>
            <p:ph idx="1"/>
          </p:nvPr>
        </p:nvSpPr>
        <p:spPr>
          <a:xfrm>
            <a:off x="457200" y="1600200"/>
            <a:ext cx="8229600" cy="4853136"/>
          </a:xfrm>
        </p:spPr>
        <p:txBody>
          <a:bodyPr>
            <a:normAutofit fontScale="92500" lnSpcReduction="10000"/>
          </a:bodyPr>
          <a:lstStyle/>
          <a:p>
            <a:r>
              <a:rPr lang="de-DE" dirty="0" smtClean="0">
                <a:solidFill>
                  <a:schemeClr val="tx2"/>
                </a:solidFill>
                <a:sym typeface="Wingdings" panose="05000000000000000000" pitchFamily="2" charset="2"/>
              </a:rPr>
              <a:t>Anteilnahme, Einfühlen / Nachempfinden</a:t>
            </a:r>
          </a:p>
          <a:p>
            <a:r>
              <a:rPr lang="de-DE" dirty="0" smtClean="0">
                <a:solidFill>
                  <a:schemeClr val="tx2"/>
                </a:solidFill>
                <a:sym typeface="Wingdings" panose="05000000000000000000" pitchFamily="2" charset="2"/>
              </a:rPr>
              <a:t>Authentizität, sich auf die Erzählung einlassen</a:t>
            </a:r>
          </a:p>
          <a:p>
            <a:r>
              <a:rPr lang="de-DE" dirty="0" smtClean="0">
                <a:solidFill>
                  <a:schemeClr val="tx2"/>
                </a:solidFill>
                <a:sym typeface="Wingdings" panose="05000000000000000000" pitchFamily="2" charset="2"/>
              </a:rPr>
              <a:t>Appell an implizierten Leser, das Reich des Wunderbaren in der Realität wiederzuentdecken</a:t>
            </a:r>
          </a:p>
          <a:p>
            <a:r>
              <a:rPr lang="de-DE" dirty="0" smtClean="0">
                <a:solidFill>
                  <a:schemeClr val="tx2"/>
                </a:solidFill>
                <a:sym typeface="Wingdings" panose="05000000000000000000" pitchFamily="2" charset="2"/>
              </a:rPr>
              <a:t>Spannungsaufbau</a:t>
            </a:r>
            <a:endParaRPr lang="de-DE" dirty="0">
              <a:solidFill>
                <a:schemeClr val="tx2"/>
              </a:solidFill>
              <a:sym typeface="Wingdings" panose="05000000000000000000" pitchFamily="2" charset="2"/>
            </a:endParaRPr>
          </a:p>
          <a:p>
            <a:pPr>
              <a:buFont typeface="Wingdings"/>
              <a:buChar char="à"/>
            </a:pPr>
            <a:r>
              <a:rPr lang="de-DE" b="1" dirty="0" smtClean="0">
                <a:solidFill>
                  <a:srgbClr val="FF0000"/>
                </a:solidFill>
                <a:sym typeface="Wingdings" panose="05000000000000000000" pitchFamily="2" charset="2"/>
              </a:rPr>
              <a:t>Verbindung des Erzählrahmens mit </a:t>
            </a:r>
            <a:r>
              <a:rPr lang="de-DE" b="1" dirty="0">
                <a:solidFill>
                  <a:srgbClr val="FF0000"/>
                </a:solidFill>
                <a:sym typeface="Wingdings" panose="05000000000000000000" pitchFamily="2" charset="2"/>
              </a:rPr>
              <a:t>der Handlung (</a:t>
            </a:r>
            <a:r>
              <a:rPr lang="de-DE" b="1" dirty="0" smtClean="0">
                <a:solidFill>
                  <a:srgbClr val="FF0000"/>
                </a:solidFill>
                <a:sym typeface="Wingdings" panose="05000000000000000000" pitchFamily="2" charset="2"/>
              </a:rPr>
              <a:t>2. bis 4. Erzählebene) – Bindung zum Leser / Beeinflussung des Lesers</a:t>
            </a:r>
          </a:p>
          <a:p>
            <a:pPr>
              <a:buFont typeface="Wingdings"/>
              <a:buChar char="à"/>
            </a:pPr>
            <a:r>
              <a:rPr lang="de-DE" b="1" dirty="0" smtClean="0">
                <a:solidFill>
                  <a:srgbClr val="FF0000"/>
                </a:solidFill>
                <a:sym typeface="Wingdings" panose="05000000000000000000" pitchFamily="2" charset="2"/>
              </a:rPr>
              <a:t>Unterbrechung des Erzählflusses (Metafiktion: Bewusstmachung der Fiktionalität)</a:t>
            </a:r>
          </a:p>
          <a:p>
            <a:pPr>
              <a:buFont typeface="Wingdings"/>
              <a:buChar char="à"/>
            </a:pPr>
            <a:endParaRPr lang="de-DE" b="1" dirty="0" smtClean="0">
              <a:solidFill>
                <a:srgbClr val="FF0000"/>
              </a:solidFill>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4375"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5493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de-DE" sz="3600" dirty="0" smtClean="0"/>
              <a:t>Der Erzähler in epischen Texten ist </a:t>
            </a:r>
            <a:r>
              <a:rPr lang="de-DE" sz="3600" b="1" u="sng" dirty="0" smtClean="0"/>
              <a:t>nicht</a:t>
            </a:r>
            <a:r>
              <a:rPr lang="de-DE" sz="3600" dirty="0" smtClean="0"/>
              <a:t> mit dem Autor identisch.</a:t>
            </a:r>
            <a:endParaRPr lang="de-DE" dirty="0"/>
          </a:p>
        </p:txBody>
      </p:sp>
      <p:sp>
        <p:nvSpPr>
          <p:cNvPr id="3" name="Inhaltsplatzhalter 2"/>
          <p:cNvSpPr>
            <a:spLocks noGrp="1"/>
          </p:cNvSpPr>
          <p:nvPr>
            <p:ph idx="1"/>
          </p:nvPr>
        </p:nvSpPr>
        <p:spPr/>
        <p:txBody>
          <a:bodyPr>
            <a:normAutofit/>
          </a:bodyPr>
          <a:lstStyle/>
          <a:p>
            <a:pPr marL="0" indent="0" algn="ctr">
              <a:buNone/>
            </a:pPr>
            <a:r>
              <a:rPr lang="de-DE" dirty="0" smtClean="0"/>
              <a:t>Der Erzähler vermittelt somit gleichsam zwischen Autor (S = Sender) und Leser (E = Empfänger) und präsentiert dem Leser:</a:t>
            </a:r>
          </a:p>
          <a:p>
            <a:pPr marL="0" indent="0">
              <a:buNone/>
            </a:pPr>
            <a:endParaRPr lang="de-DE" dirty="0" smtClean="0"/>
          </a:p>
          <a:p>
            <a:pPr marL="0" indent="0">
              <a:buNone/>
            </a:pPr>
            <a:r>
              <a:rPr lang="de-DE" dirty="0"/>
              <a:t> </a:t>
            </a:r>
            <a:r>
              <a:rPr lang="de-DE" dirty="0" smtClean="0"/>
              <a:t>    </a:t>
            </a:r>
            <a:r>
              <a:rPr lang="de-DE" sz="6600" dirty="0" smtClean="0"/>
              <a:t>S                                 E</a:t>
            </a:r>
          </a:p>
          <a:p>
            <a:pPr marL="0" indent="0">
              <a:buNone/>
            </a:pPr>
            <a:r>
              <a:rPr lang="de-DE" sz="3600" dirty="0" smtClean="0"/>
              <a:t>   Autor						Leser</a:t>
            </a:r>
            <a:endParaRPr lang="de-DE" dirty="0"/>
          </a:p>
        </p:txBody>
      </p:sp>
      <p:sp>
        <p:nvSpPr>
          <p:cNvPr id="4" name="Textfeld 3"/>
          <p:cNvSpPr txBox="1"/>
          <p:nvPr/>
        </p:nvSpPr>
        <p:spPr>
          <a:xfrm>
            <a:off x="2561175" y="3284984"/>
            <a:ext cx="3816424" cy="206210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de-DE" sz="3200" dirty="0" smtClean="0">
                <a:solidFill>
                  <a:prstClr val="black"/>
                </a:solidFill>
              </a:rPr>
              <a:t>die fiktive </a:t>
            </a:r>
            <a:r>
              <a:rPr lang="de-DE" sz="3200" b="1" dirty="0" smtClean="0">
                <a:solidFill>
                  <a:prstClr val="black"/>
                </a:solidFill>
              </a:rPr>
              <a:t>Geschichte</a:t>
            </a:r>
          </a:p>
          <a:p>
            <a:r>
              <a:rPr lang="de-DE" sz="3200" dirty="0" smtClean="0">
                <a:solidFill>
                  <a:prstClr val="black"/>
                </a:solidFill>
              </a:rPr>
              <a:t>mit ihren </a:t>
            </a:r>
            <a:r>
              <a:rPr lang="de-DE" sz="3200" b="1" dirty="0" smtClean="0">
                <a:solidFill>
                  <a:prstClr val="black"/>
                </a:solidFill>
              </a:rPr>
              <a:t>Figuren</a:t>
            </a:r>
          </a:p>
          <a:p>
            <a:r>
              <a:rPr lang="de-DE" sz="3200" dirty="0" smtClean="0">
                <a:solidFill>
                  <a:prstClr val="black"/>
                </a:solidFill>
              </a:rPr>
              <a:t>dem </a:t>
            </a:r>
            <a:r>
              <a:rPr lang="de-DE" sz="3200" b="1" dirty="0" smtClean="0">
                <a:solidFill>
                  <a:prstClr val="black"/>
                </a:solidFill>
              </a:rPr>
              <a:t>Raum</a:t>
            </a:r>
          </a:p>
          <a:p>
            <a:r>
              <a:rPr lang="de-DE" sz="3200" dirty="0" smtClean="0">
                <a:solidFill>
                  <a:prstClr val="black"/>
                </a:solidFill>
              </a:rPr>
              <a:t>der </a:t>
            </a:r>
            <a:r>
              <a:rPr lang="de-DE" sz="3200" b="1" dirty="0" smtClean="0">
                <a:solidFill>
                  <a:prstClr val="black"/>
                </a:solidFill>
              </a:rPr>
              <a:t>Zeit</a:t>
            </a:r>
            <a:endParaRPr lang="de-DE" sz="3200" b="1" dirty="0">
              <a:solidFill>
                <a:prstClr val="black"/>
              </a:solidFill>
            </a:endParaRPr>
          </a:p>
        </p:txBody>
      </p:sp>
      <p:cxnSp>
        <p:nvCxnSpPr>
          <p:cNvPr id="6" name="Gerade Verbindung mit Pfeil 5"/>
          <p:cNvCxnSpPr/>
          <p:nvPr/>
        </p:nvCxnSpPr>
        <p:spPr>
          <a:xfrm>
            <a:off x="1547664" y="4316035"/>
            <a:ext cx="864096" cy="0"/>
          </a:xfrm>
          <a:prstGeom prst="straightConnector1">
            <a:avLst/>
          </a:prstGeom>
          <a:ln w="57150">
            <a:tailEnd type="arrow"/>
          </a:ln>
        </p:spPr>
        <p:style>
          <a:lnRef idx="3">
            <a:schemeClr val="dk1"/>
          </a:lnRef>
          <a:fillRef idx="0">
            <a:schemeClr val="dk1"/>
          </a:fillRef>
          <a:effectRef idx="2">
            <a:schemeClr val="dk1"/>
          </a:effectRef>
          <a:fontRef idx="minor">
            <a:schemeClr val="tx1"/>
          </a:fontRef>
        </p:style>
      </p:cxnSp>
      <p:cxnSp>
        <p:nvCxnSpPr>
          <p:cNvPr id="7" name="Gerade Verbindung mit Pfeil 6"/>
          <p:cNvCxnSpPr/>
          <p:nvPr/>
        </p:nvCxnSpPr>
        <p:spPr>
          <a:xfrm>
            <a:off x="6660232" y="4345474"/>
            <a:ext cx="864096" cy="0"/>
          </a:xfrm>
          <a:prstGeom prst="straightConnector1">
            <a:avLst/>
          </a:prstGeom>
          <a:ln w="57150">
            <a:tailEnd type="arrow"/>
          </a:ln>
        </p:spPr>
        <p:style>
          <a:lnRef idx="3">
            <a:schemeClr val="dk1"/>
          </a:lnRef>
          <a:fillRef idx="0">
            <a:schemeClr val="dk1"/>
          </a:fillRef>
          <a:effectRef idx="2">
            <a:schemeClr val="dk1"/>
          </a:effectRef>
          <a:fontRef idx="minor">
            <a:schemeClr val="tx1"/>
          </a:fontRef>
        </p:style>
      </p:cxn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4375"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22665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763688" y="573836"/>
            <a:ext cx="5832648" cy="56166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 name="Pfeil nach rechts 2"/>
          <p:cNvSpPr/>
          <p:nvPr/>
        </p:nvSpPr>
        <p:spPr>
          <a:xfrm>
            <a:off x="971600" y="2996952"/>
            <a:ext cx="720080" cy="576064"/>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a:p>
        </p:txBody>
      </p:sp>
      <p:sp>
        <p:nvSpPr>
          <p:cNvPr id="4" name="Pfeil nach rechts 3"/>
          <p:cNvSpPr/>
          <p:nvPr/>
        </p:nvSpPr>
        <p:spPr>
          <a:xfrm>
            <a:off x="7668344" y="3015005"/>
            <a:ext cx="648072" cy="576064"/>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a:p>
        </p:txBody>
      </p:sp>
      <p:sp>
        <p:nvSpPr>
          <p:cNvPr id="5" name="Textfeld 4"/>
          <p:cNvSpPr txBox="1"/>
          <p:nvPr/>
        </p:nvSpPr>
        <p:spPr>
          <a:xfrm>
            <a:off x="107504" y="2967134"/>
            <a:ext cx="1008112" cy="646331"/>
          </a:xfrm>
          <a:prstGeom prst="rect">
            <a:avLst/>
          </a:prstGeom>
          <a:noFill/>
        </p:spPr>
        <p:txBody>
          <a:bodyPr wrap="square" rtlCol="0">
            <a:spAutoFit/>
          </a:bodyPr>
          <a:lstStyle/>
          <a:p>
            <a:r>
              <a:rPr lang="de-DE" b="1" dirty="0" smtClean="0"/>
              <a:t>realer</a:t>
            </a:r>
          </a:p>
          <a:p>
            <a:r>
              <a:rPr lang="de-DE" b="1" dirty="0" smtClean="0"/>
              <a:t>AUTOR</a:t>
            </a:r>
            <a:endParaRPr lang="de-DE" b="1" dirty="0"/>
          </a:p>
        </p:txBody>
      </p:sp>
      <p:sp>
        <p:nvSpPr>
          <p:cNvPr id="6" name="Textfeld 5"/>
          <p:cNvSpPr txBox="1"/>
          <p:nvPr/>
        </p:nvSpPr>
        <p:spPr>
          <a:xfrm>
            <a:off x="8246032" y="2979870"/>
            <a:ext cx="1008112" cy="646331"/>
          </a:xfrm>
          <a:prstGeom prst="rect">
            <a:avLst/>
          </a:prstGeom>
          <a:noFill/>
        </p:spPr>
        <p:txBody>
          <a:bodyPr wrap="square" rtlCol="0">
            <a:spAutoFit/>
          </a:bodyPr>
          <a:lstStyle/>
          <a:p>
            <a:r>
              <a:rPr lang="de-DE" b="1" dirty="0" smtClean="0"/>
              <a:t>realer</a:t>
            </a:r>
            <a:endParaRPr lang="de-DE" b="1" dirty="0"/>
          </a:p>
          <a:p>
            <a:r>
              <a:rPr lang="de-DE" b="1" dirty="0" smtClean="0"/>
              <a:t>LESER</a:t>
            </a:r>
            <a:endParaRPr lang="de-DE" b="1" dirty="0"/>
          </a:p>
        </p:txBody>
      </p:sp>
      <p:sp>
        <p:nvSpPr>
          <p:cNvPr id="8" name="Textfeld 7"/>
          <p:cNvSpPr txBox="1"/>
          <p:nvPr/>
        </p:nvSpPr>
        <p:spPr>
          <a:xfrm>
            <a:off x="3491880" y="1052736"/>
            <a:ext cx="2592288" cy="307777"/>
          </a:xfrm>
          <a:prstGeom prst="rect">
            <a:avLst/>
          </a:prstGeom>
          <a:noFill/>
        </p:spPr>
        <p:txBody>
          <a:bodyPr wrap="square" rtlCol="0">
            <a:spAutoFit/>
          </a:bodyPr>
          <a:lstStyle/>
          <a:p>
            <a:pPr algn="ctr"/>
            <a:endParaRPr lang="de-DE" sz="1400" dirty="0"/>
          </a:p>
        </p:txBody>
      </p:sp>
      <p:sp>
        <p:nvSpPr>
          <p:cNvPr id="11" name="Rechteck 10"/>
          <p:cNvSpPr/>
          <p:nvPr/>
        </p:nvSpPr>
        <p:spPr>
          <a:xfrm>
            <a:off x="2195736" y="943168"/>
            <a:ext cx="4968552" cy="4862096"/>
          </a:xfrm>
          <a:prstGeom prst="rect">
            <a:avLst/>
          </a:prstGeom>
          <a:solidFill>
            <a:srgbClr val="FF9933"/>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de-DE"/>
          </a:p>
        </p:txBody>
      </p:sp>
      <p:sp>
        <p:nvSpPr>
          <p:cNvPr id="7" name="Textfeld 6"/>
          <p:cNvSpPr txBox="1"/>
          <p:nvPr/>
        </p:nvSpPr>
        <p:spPr>
          <a:xfrm>
            <a:off x="2221530" y="204504"/>
            <a:ext cx="4942758" cy="369332"/>
          </a:xfrm>
          <a:prstGeom prst="rect">
            <a:avLst/>
          </a:prstGeom>
          <a:noFill/>
        </p:spPr>
        <p:txBody>
          <a:bodyPr wrap="square" rtlCol="0">
            <a:spAutoFit/>
          </a:bodyPr>
          <a:lstStyle/>
          <a:p>
            <a:pPr algn="ctr"/>
            <a:r>
              <a:rPr lang="de-DE" dirty="0" smtClean="0"/>
              <a:t>Der </a:t>
            </a:r>
            <a:r>
              <a:rPr lang="de-DE" dirty="0" err="1" smtClean="0"/>
              <a:t>goldne</a:t>
            </a:r>
            <a:r>
              <a:rPr lang="de-DE" dirty="0" smtClean="0"/>
              <a:t> Topf - </a:t>
            </a:r>
            <a:r>
              <a:rPr lang="de-DE" sz="1400" dirty="0" smtClean="0"/>
              <a:t>Ein Märchen aus der neuen Zeit</a:t>
            </a:r>
            <a:endParaRPr lang="de-DE" sz="1400" dirty="0"/>
          </a:p>
        </p:txBody>
      </p:sp>
      <p:sp>
        <p:nvSpPr>
          <p:cNvPr id="12" name="Textfeld 11"/>
          <p:cNvSpPr txBox="1"/>
          <p:nvPr/>
        </p:nvSpPr>
        <p:spPr>
          <a:xfrm>
            <a:off x="1763688" y="5879913"/>
            <a:ext cx="5830620" cy="338554"/>
          </a:xfrm>
          <a:prstGeom prst="rect">
            <a:avLst/>
          </a:prstGeom>
          <a:noFill/>
        </p:spPr>
        <p:txBody>
          <a:bodyPr wrap="square" rtlCol="0">
            <a:spAutoFit/>
          </a:bodyPr>
          <a:lstStyle/>
          <a:p>
            <a:pPr algn="ctr"/>
            <a:r>
              <a:rPr lang="de-DE" sz="1600" dirty="0" smtClean="0">
                <a:solidFill>
                  <a:schemeClr val="bg1"/>
                </a:solidFill>
              </a:rPr>
              <a:t>Erzähler schreibt, kommentiert, kennt Figuren, </a:t>
            </a:r>
            <a:r>
              <a:rPr lang="de-DE" sz="1600" dirty="0">
                <a:solidFill>
                  <a:schemeClr val="bg1"/>
                </a:solidFill>
              </a:rPr>
              <a:t>spricht Leser an</a:t>
            </a:r>
            <a:r>
              <a:rPr lang="de-DE" sz="1600" dirty="0" smtClean="0">
                <a:solidFill>
                  <a:schemeClr val="bg1"/>
                </a:solidFill>
              </a:rPr>
              <a:t> </a:t>
            </a:r>
            <a:endParaRPr lang="de-DE" sz="1600" dirty="0">
              <a:solidFill>
                <a:schemeClr val="bg1"/>
              </a:solidFill>
            </a:endParaRPr>
          </a:p>
        </p:txBody>
      </p:sp>
      <p:sp>
        <p:nvSpPr>
          <p:cNvPr id="13" name="Textfeld 12"/>
          <p:cNvSpPr txBox="1"/>
          <p:nvPr/>
        </p:nvSpPr>
        <p:spPr>
          <a:xfrm>
            <a:off x="2481327" y="573836"/>
            <a:ext cx="4392488" cy="369332"/>
          </a:xfrm>
          <a:prstGeom prst="rect">
            <a:avLst/>
          </a:prstGeom>
          <a:noFill/>
        </p:spPr>
        <p:txBody>
          <a:bodyPr wrap="square" rtlCol="0">
            <a:spAutoFit/>
          </a:bodyPr>
          <a:lstStyle/>
          <a:p>
            <a:r>
              <a:rPr lang="de-DE" dirty="0" smtClean="0">
                <a:solidFill>
                  <a:schemeClr val="bg1"/>
                </a:solidFill>
              </a:rPr>
              <a:t>Zwischenüberschriften, Einteilung in Vigilien</a:t>
            </a:r>
            <a:endParaRPr lang="de-DE" dirty="0">
              <a:solidFill>
                <a:schemeClr val="bg1"/>
              </a:solidFill>
            </a:endParaRPr>
          </a:p>
        </p:txBody>
      </p:sp>
      <p:sp>
        <p:nvSpPr>
          <p:cNvPr id="14" name="Textfeld 13"/>
          <p:cNvSpPr txBox="1"/>
          <p:nvPr/>
        </p:nvSpPr>
        <p:spPr>
          <a:xfrm rot="5400000">
            <a:off x="1919874" y="2570708"/>
            <a:ext cx="461665" cy="774037"/>
          </a:xfrm>
          <a:prstGeom prst="rect">
            <a:avLst/>
          </a:prstGeom>
          <a:noFill/>
        </p:spPr>
        <p:txBody>
          <a:bodyPr vert="vert270" wrap="square" rtlCol="0">
            <a:spAutoFit/>
          </a:bodyPr>
          <a:lstStyle/>
          <a:p>
            <a:r>
              <a:rPr lang="de-DE" b="1" dirty="0" smtClean="0"/>
              <a:t>fiktiver</a:t>
            </a:r>
            <a:endParaRPr lang="de-DE" b="1" dirty="0"/>
          </a:p>
        </p:txBody>
      </p:sp>
      <p:sp>
        <p:nvSpPr>
          <p:cNvPr id="20" name="Rechteck 19"/>
          <p:cNvSpPr/>
          <p:nvPr/>
        </p:nvSpPr>
        <p:spPr>
          <a:xfrm>
            <a:off x="2608549" y="1360513"/>
            <a:ext cx="4129943" cy="4012703"/>
          </a:xfrm>
          <a:prstGeom prst="rect">
            <a:avLst/>
          </a:prstGeom>
          <a:solidFill>
            <a:srgbClr val="92D050"/>
          </a:solidFill>
          <a:ln>
            <a:solidFill>
              <a:srgbClr val="92D050"/>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de-DE"/>
          </a:p>
        </p:txBody>
      </p:sp>
      <p:sp>
        <p:nvSpPr>
          <p:cNvPr id="21" name="Textfeld 20"/>
          <p:cNvSpPr txBox="1"/>
          <p:nvPr/>
        </p:nvSpPr>
        <p:spPr>
          <a:xfrm>
            <a:off x="3414767" y="943168"/>
            <a:ext cx="2556284" cy="338554"/>
          </a:xfrm>
          <a:prstGeom prst="rect">
            <a:avLst/>
          </a:prstGeom>
          <a:noFill/>
        </p:spPr>
        <p:txBody>
          <a:bodyPr wrap="square" rtlCol="0">
            <a:spAutoFit/>
          </a:bodyPr>
          <a:lstStyle/>
          <a:p>
            <a:r>
              <a:rPr lang="de-DE" sz="1600" b="1" dirty="0"/>
              <a:t>b</a:t>
            </a:r>
            <a:r>
              <a:rPr lang="de-DE" sz="1600" b="1" dirty="0" smtClean="0"/>
              <a:t>ürgerliche</a:t>
            </a:r>
            <a:r>
              <a:rPr lang="de-DE" sz="1600" dirty="0" smtClean="0"/>
              <a:t> Welt in Dresden</a:t>
            </a:r>
          </a:p>
        </p:txBody>
      </p:sp>
      <p:sp>
        <p:nvSpPr>
          <p:cNvPr id="22" name="Textfeld 21"/>
          <p:cNvSpPr txBox="1"/>
          <p:nvPr/>
        </p:nvSpPr>
        <p:spPr>
          <a:xfrm>
            <a:off x="2188467" y="5497487"/>
            <a:ext cx="4942758" cy="307777"/>
          </a:xfrm>
          <a:prstGeom prst="rect">
            <a:avLst/>
          </a:prstGeom>
          <a:noFill/>
        </p:spPr>
        <p:txBody>
          <a:bodyPr wrap="square" rtlCol="0">
            <a:spAutoFit/>
          </a:bodyPr>
          <a:lstStyle/>
          <a:p>
            <a:pPr algn="ctr"/>
            <a:r>
              <a:rPr lang="de-DE" sz="1400" dirty="0" err="1" smtClean="0"/>
              <a:t>Anselmus</a:t>
            </a:r>
            <a:r>
              <a:rPr lang="de-DE" sz="1400" dirty="0" smtClean="0"/>
              <a:t>, Veronika, Heerbrand, Paulmann, Erzähler, </a:t>
            </a:r>
            <a:r>
              <a:rPr lang="de-DE" sz="1400" dirty="0" err="1" smtClean="0"/>
              <a:t>Lindhorst</a:t>
            </a:r>
            <a:r>
              <a:rPr lang="de-DE" sz="1400" dirty="0" smtClean="0"/>
              <a:t> </a:t>
            </a:r>
            <a:endParaRPr lang="de-DE" sz="1400" dirty="0"/>
          </a:p>
        </p:txBody>
      </p:sp>
      <p:sp>
        <p:nvSpPr>
          <p:cNvPr id="23" name="Rechteck 22"/>
          <p:cNvSpPr/>
          <p:nvPr/>
        </p:nvSpPr>
        <p:spPr>
          <a:xfrm>
            <a:off x="3137122" y="1844824"/>
            <a:ext cx="3119452" cy="2952328"/>
          </a:xfrm>
          <a:prstGeom prst="rect">
            <a:avLst/>
          </a:prstGeom>
          <a:solidFill>
            <a:schemeClr val="tx2">
              <a:lumMod val="40000"/>
              <a:lumOff val="60000"/>
            </a:schemeClr>
          </a:solidFill>
        </p:spPr>
        <p:style>
          <a:lnRef idx="1">
            <a:schemeClr val="accent5"/>
          </a:lnRef>
          <a:fillRef idx="2">
            <a:schemeClr val="accent5"/>
          </a:fillRef>
          <a:effectRef idx="1">
            <a:schemeClr val="accent5"/>
          </a:effectRef>
          <a:fontRef idx="minor">
            <a:schemeClr val="dk1"/>
          </a:fontRef>
        </p:style>
        <p:txBody>
          <a:bodyPr rtlCol="0" anchor="ctr"/>
          <a:lstStyle/>
          <a:p>
            <a:pPr algn="ctr"/>
            <a:endParaRPr lang="de-DE"/>
          </a:p>
        </p:txBody>
      </p:sp>
      <p:sp>
        <p:nvSpPr>
          <p:cNvPr id="10" name="Pfeil nach rechts 9"/>
          <p:cNvSpPr/>
          <p:nvPr/>
        </p:nvSpPr>
        <p:spPr>
          <a:xfrm>
            <a:off x="1834513" y="3002268"/>
            <a:ext cx="1202212" cy="576062"/>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a:p>
        </p:txBody>
      </p:sp>
      <p:sp>
        <p:nvSpPr>
          <p:cNvPr id="24" name="Textfeld 23"/>
          <p:cNvSpPr txBox="1"/>
          <p:nvPr/>
        </p:nvSpPr>
        <p:spPr>
          <a:xfrm>
            <a:off x="3036725" y="1397835"/>
            <a:ext cx="3312368" cy="338554"/>
          </a:xfrm>
          <a:prstGeom prst="rect">
            <a:avLst/>
          </a:prstGeom>
          <a:noFill/>
        </p:spPr>
        <p:txBody>
          <a:bodyPr wrap="square" rtlCol="0">
            <a:spAutoFit/>
          </a:bodyPr>
          <a:lstStyle/>
          <a:p>
            <a:pPr algn="ctr"/>
            <a:r>
              <a:rPr lang="de-DE" sz="1600" b="1" dirty="0"/>
              <a:t>w</a:t>
            </a:r>
            <a:r>
              <a:rPr lang="de-DE" sz="1600" b="1" dirty="0" smtClean="0"/>
              <a:t>underbare</a:t>
            </a:r>
            <a:r>
              <a:rPr lang="de-DE" sz="1600" dirty="0" smtClean="0"/>
              <a:t> Welt in Dresden</a:t>
            </a:r>
          </a:p>
        </p:txBody>
      </p:sp>
      <p:sp>
        <p:nvSpPr>
          <p:cNvPr id="25" name="Textfeld 24"/>
          <p:cNvSpPr txBox="1"/>
          <p:nvPr/>
        </p:nvSpPr>
        <p:spPr>
          <a:xfrm>
            <a:off x="2577276" y="4890458"/>
            <a:ext cx="4129943" cy="523220"/>
          </a:xfrm>
          <a:prstGeom prst="rect">
            <a:avLst/>
          </a:prstGeom>
          <a:noFill/>
        </p:spPr>
        <p:txBody>
          <a:bodyPr wrap="square" rtlCol="0">
            <a:spAutoFit/>
          </a:bodyPr>
          <a:lstStyle/>
          <a:p>
            <a:pPr algn="ctr"/>
            <a:r>
              <a:rPr lang="de-DE" sz="1400" dirty="0" smtClean="0"/>
              <a:t>Schlange </a:t>
            </a:r>
            <a:r>
              <a:rPr lang="de-DE" sz="1400" dirty="0" err="1" smtClean="0"/>
              <a:t>Serpentina</a:t>
            </a:r>
            <a:r>
              <a:rPr lang="de-DE" sz="1400" dirty="0" smtClean="0"/>
              <a:t> und ihre 2 Schwestern,  Geisterfürst </a:t>
            </a:r>
            <a:r>
              <a:rPr lang="de-DE" sz="1400" dirty="0" err="1" smtClean="0"/>
              <a:t>Lindhorst</a:t>
            </a:r>
            <a:r>
              <a:rPr lang="de-DE" sz="1400" dirty="0" smtClean="0"/>
              <a:t>, </a:t>
            </a:r>
            <a:r>
              <a:rPr lang="de-DE" sz="1400" dirty="0" err="1" smtClean="0"/>
              <a:t>Äpfelweib</a:t>
            </a:r>
            <a:r>
              <a:rPr lang="de-DE" sz="1400" dirty="0" smtClean="0"/>
              <a:t>, Kater,  Papagei</a:t>
            </a:r>
            <a:endParaRPr lang="de-DE" sz="1400" dirty="0"/>
          </a:p>
        </p:txBody>
      </p:sp>
      <p:sp>
        <p:nvSpPr>
          <p:cNvPr id="26" name="Textfeld 25"/>
          <p:cNvSpPr txBox="1"/>
          <p:nvPr/>
        </p:nvSpPr>
        <p:spPr>
          <a:xfrm>
            <a:off x="3216745" y="4221088"/>
            <a:ext cx="2952328" cy="523220"/>
          </a:xfrm>
          <a:prstGeom prst="rect">
            <a:avLst/>
          </a:prstGeom>
          <a:noFill/>
        </p:spPr>
        <p:txBody>
          <a:bodyPr wrap="square" rtlCol="0">
            <a:spAutoFit/>
          </a:bodyPr>
          <a:lstStyle/>
          <a:p>
            <a:pPr algn="ctr"/>
            <a:r>
              <a:rPr lang="de-DE" sz="1400" dirty="0" err="1" smtClean="0"/>
              <a:t>Phosphorus</a:t>
            </a:r>
            <a:r>
              <a:rPr lang="de-DE" sz="1400" dirty="0" smtClean="0"/>
              <a:t>, Feuerlilie, Erdgeist, </a:t>
            </a:r>
            <a:br>
              <a:rPr lang="de-DE" sz="1400" dirty="0" smtClean="0"/>
            </a:br>
            <a:r>
              <a:rPr lang="de-DE" sz="1400" dirty="0" smtClean="0"/>
              <a:t>Salamander, grüne Schlange</a:t>
            </a:r>
            <a:endParaRPr lang="de-DE" sz="1400" dirty="0"/>
          </a:p>
        </p:txBody>
      </p:sp>
      <p:sp>
        <p:nvSpPr>
          <p:cNvPr id="16" name="Textfeld 15"/>
          <p:cNvSpPr txBox="1"/>
          <p:nvPr/>
        </p:nvSpPr>
        <p:spPr>
          <a:xfrm rot="16200000">
            <a:off x="6292504" y="2295754"/>
            <a:ext cx="461665" cy="1342755"/>
          </a:xfrm>
          <a:prstGeom prst="rect">
            <a:avLst/>
          </a:prstGeom>
          <a:noFill/>
        </p:spPr>
        <p:txBody>
          <a:bodyPr vert="vert" wrap="square" rtlCol="0">
            <a:spAutoFit/>
          </a:bodyPr>
          <a:lstStyle/>
          <a:p>
            <a:r>
              <a:rPr lang="de-DE" dirty="0" smtClean="0"/>
              <a:t>implizierter</a:t>
            </a:r>
            <a:endParaRPr lang="de-DE" dirty="0"/>
          </a:p>
        </p:txBody>
      </p:sp>
      <p:sp>
        <p:nvSpPr>
          <p:cNvPr id="17" name="Textfeld 16"/>
          <p:cNvSpPr txBox="1"/>
          <p:nvPr/>
        </p:nvSpPr>
        <p:spPr>
          <a:xfrm rot="16200000">
            <a:off x="6231142" y="3200349"/>
            <a:ext cx="461665" cy="770173"/>
          </a:xfrm>
          <a:prstGeom prst="rect">
            <a:avLst/>
          </a:prstGeom>
          <a:noFill/>
        </p:spPr>
        <p:txBody>
          <a:bodyPr vert="vert" wrap="square" rtlCol="0">
            <a:spAutoFit/>
          </a:bodyPr>
          <a:lstStyle/>
          <a:p>
            <a:r>
              <a:rPr lang="de-DE" dirty="0" smtClean="0"/>
              <a:t>Leser</a:t>
            </a:r>
            <a:endParaRPr lang="de-DE" dirty="0"/>
          </a:p>
        </p:txBody>
      </p:sp>
      <p:sp>
        <p:nvSpPr>
          <p:cNvPr id="27" name="Textfeld 26"/>
          <p:cNvSpPr txBox="1"/>
          <p:nvPr/>
        </p:nvSpPr>
        <p:spPr>
          <a:xfrm>
            <a:off x="3070084" y="1836113"/>
            <a:ext cx="3312368" cy="584775"/>
          </a:xfrm>
          <a:prstGeom prst="rect">
            <a:avLst/>
          </a:prstGeom>
          <a:noFill/>
        </p:spPr>
        <p:txBody>
          <a:bodyPr wrap="square" rtlCol="0">
            <a:spAutoFit/>
          </a:bodyPr>
          <a:lstStyle/>
          <a:p>
            <a:pPr algn="ctr"/>
            <a:r>
              <a:rPr lang="de-DE" sz="1600" b="1" dirty="0" smtClean="0"/>
              <a:t>Binnenmärchen: mythische Welt</a:t>
            </a:r>
            <a:br>
              <a:rPr lang="de-DE" sz="1600" b="1" dirty="0" smtClean="0"/>
            </a:br>
            <a:r>
              <a:rPr lang="de-DE" sz="1600" dirty="0" smtClean="0"/>
              <a:t>Familiengeschichte </a:t>
            </a:r>
            <a:r>
              <a:rPr lang="de-DE" sz="1600" dirty="0" err="1" smtClean="0"/>
              <a:t>Lindhorsts</a:t>
            </a:r>
            <a:endParaRPr lang="de-DE" sz="1600" dirty="0" smtClean="0"/>
          </a:p>
        </p:txBody>
      </p:sp>
      <p:sp>
        <p:nvSpPr>
          <p:cNvPr id="28" name="Pfeil nach rechts 27"/>
          <p:cNvSpPr/>
          <p:nvPr/>
        </p:nvSpPr>
        <p:spPr>
          <a:xfrm>
            <a:off x="3070084" y="2988489"/>
            <a:ext cx="642887" cy="576062"/>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de-DE"/>
          </a:p>
        </p:txBody>
      </p:sp>
      <p:sp>
        <p:nvSpPr>
          <p:cNvPr id="29" name="Textfeld 28"/>
          <p:cNvSpPr txBox="1"/>
          <p:nvPr/>
        </p:nvSpPr>
        <p:spPr>
          <a:xfrm>
            <a:off x="2901670" y="2749695"/>
            <a:ext cx="1080119" cy="307777"/>
          </a:xfrm>
          <a:prstGeom prst="rect">
            <a:avLst/>
          </a:prstGeom>
          <a:noFill/>
        </p:spPr>
        <p:txBody>
          <a:bodyPr wrap="square" rtlCol="0">
            <a:spAutoFit/>
          </a:bodyPr>
          <a:lstStyle/>
          <a:p>
            <a:r>
              <a:rPr lang="de-DE" sz="1400" dirty="0" err="1" smtClean="0"/>
              <a:t>Lindhorst</a:t>
            </a:r>
            <a:endParaRPr lang="de-DE" sz="1400" dirty="0"/>
          </a:p>
        </p:txBody>
      </p:sp>
      <p:sp>
        <p:nvSpPr>
          <p:cNvPr id="30" name="Textfeld 29"/>
          <p:cNvSpPr txBox="1"/>
          <p:nvPr/>
        </p:nvSpPr>
        <p:spPr>
          <a:xfrm>
            <a:off x="2798843" y="3464952"/>
            <a:ext cx="1080119" cy="307777"/>
          </a:xfrm>
          <a:prstGeom prst="rect">
            <a:avLst/>
          </a:prstGeom>
          <a:noFill/>
        </p:spPr>
        <p:txBody>
          <a:bodyPr wrap="square" rtlCol="0">
            <a:spAutoFit/>
          </a:bodyPr>
          <a:lstStyle/>
          <a:p>
            <a:r>
              <a:rPr lang="de-DE" sz="1400" dirty="0" err="1" smtClean="0"/>
              <a:t>Serpentina</a:t>
            </a:r>
            <a:endParaRPr lang="de-DE" sz="1400" dirty="0"/>
          </a:p>
        </p:txBody>
      </p:sp>
      <p:sp>
        <p:nvSpPr>
          <p:cNvPr id="31" name="Rechteck 30"/>
          <p:cNvSpPr/>
          <p:nvPr/>
        </p:nvSpPr>
        <p:spPr>
          <a:xfrm>
            <a:off x="3778183" y="2420888"/>
            <a:ext cx="1873937" cy="1800200"/>
          </a:xfrm>
          <a:prstGeom prst="rect">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de-DE"/>
          </a:p>
        </p:txBody>
      </p:sp>
      <p:sp>
        <p:nvSpPr>
          <p:cNvPr id="32" name="Textfeld 31"/>
          <p:cNvSpPr txBox="1"/>
          <p:nvPr/>
        </p:nvSpPr>
        <p:spPr>
          <a:xfrm>
            <a:off x="3800416" y="2443912"/>
            <a:ext cx="1851704" cy="584775"/>
          </a:xfrm>
          <a:prstGeom prst="rect">
            <a:avLst/>
          </a:prstGeom>
          <a:noFill/>
        </p:spPr>
        <p:txBody>
          <a:bodyPr wrap="square" rtlCol="0">
            <a:spAutoFit/>
          </a:bodyPr>
          <a:lstStyle/>
          <a:p>
            <a:pPr algn="ctr"/>
            <a:r>
              <a:rPr lang="de-DE" sz="1600" b="1" dirty="0" smtClean="0"/>
              <a:t>Atlantis</a:t>
            </a:r>
          </a:p>
          <a:p>
            <a:pPr algn="ctr"/>
            <a:r>
              <a:rPr lang="de-DE" sz="1600" dirty="0" smtClean="0"/>
              <a:t>Vision des Erzählers</a:t>
            </a:r>
          </a:p>
        </p:txBody>
      </p:sp>
      <p:sp>
        <p:nvSpPr>
          <p:cNvPr id="33" name="Textfeld 32"/>
          <p:cNvSpPr txBox="1"/>
          <p:nvPr/>
        </p:nvSpPr>
        <p:spPr>
          <a:xfrm>
            <a:off x="3800416" y="3834284"/>
            <a:ext cx="1851704" cy="307777"/>
          </a:xfrm>
          <a:prstGeom prst="rect">
            <a:avLst/>
          </a:prstGeom>
          <a:noFill/>
        </p:spPr>
        <p:txBody>
          <a:bodyPr wrap="square" rtlCol="0">
            <a:spAutoFit/>
          </a:bodyPr>
          <a:lstStyle/>
          <a:p>
            <a:pPr algn="ctr"/>
            <a:r>
              <a:rPr lang="de-DE" sz="1400" dirty="0" err="1" smtClean="0"/>
              <a:t>Anselmus</a:t>
            </a:r>
            <a:r>
              <a:rPr lang="de-DE" sz="1400" dirty="0" smtClean="0"/>
              <a:t>, </a:t>
            </a:r>
            <a:r>
              <a:rPr lang="de-DE" sz="1400" dirty="0" err="1" smtClean="0"/>
              <a:t>Serpentina</a:t>
            </a:r>
            <a:endParaRPr lang="de-DE" sz="14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8444" y="3088124"/>
            <a:ext cx="633413"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Pfeil nach rechts 34"/>
          <p:cNvSpPr/>
          <p:nvPr/>
        </p:nvSpPr>
        <p:spPr>
          <a:xfrm>
            <a:off x="3712003" y="3002268"/>
            <a:ext cx="686441" cy="589841"/>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a:p>
        </p:txBody>
      </p:sp>
      <p:sp>
        <p:nvSpPr>
          <p:cNvPr id="9" name="Pfeil nach rechts 8"/>
          <p:cNvSpPr/>
          <p:nvPr/>
        </p:nvSpPr>
        <p:spPr>
          <a:xfrm>
            <a:off x="5436096" y="2996952"/>
            <a:ext cx="2158213" cy="576063"/>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a:p>
        </p:txBody>
      </p:sp>
      <p:sp>
        <p:nvSpPr>
          <p:cNvPr id="15" name="Textfeld 14"/>
          <p:cNvSpPr txBox="1"/>
          <p:nvPr/>
        </p:nvSpPr>
        <p:spPr>
          <a:xfrm rot="5400000">
            <a:off x="2081470" y="3125660"/>
            <a:ext cx="461665" cy="955581"/>
          </a:xfrm>
          <a:prstGeom prst="rect">
            <a:avLst/>
          </a:prstGeom>
          <a:noFill/>
        </p:spPr>
        <p:txBody>
          <a:bodyPr vert="vert270" wrap="square" rtlCol="0">
            <a:spAutoFit/>
          </a:bodyPr>
          <a:lstStyle/>
          <a:p>
            <a:r>
              <a:rPr lang="de-DE" b="1" dirty="0" smtClean="0"/>
              <a:t>Erzähler</a:t>
            </a:r>
            <a:endParaRPr lang="de-DE" b="1" dirty="0"/>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52567"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6787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circle(in)">
                                      <p:cBhvr>
                                        <p:cTn id="29" dur="2000"/>
                                        <p:tgtEl>
                                          <p:spTgt spid="11"/>
                                        </p:tgtEl>
                                      </p:cBhvr>
                                    </p:animEffect>
                                  </p:childTnLst>
                                </p:cTn>
                              </p:par>
                            </p:childTnLst>
                          </p:cTn>
                        </p:par>
                        <p:par>
                          <p:cTn id="30" fill="hold">
                            <p:stCondLst>
                              <p:cond delay="2000"/>
                            </p:stCondLst>
                            <p:childTnLst>
                              <p:par>
                                <p:cTn id="31" presetID="1" presetClass="entr" presetSubtype="0" fill="hold" grpId="0" nodeType="afterEffect">
                                  <p:stCondLst>
                                    <p:cond delay="1500"/>
                                  </p:stCondLst>
                                  <p:childTnLst>
                                    <p:set>
                                      <p:cBhvr>
                                        <p:cTn id="32" dur="1" fill="hold">
                                          <p:stCondLst>
                                            <p:cond delay="0"/>
                                          </p:stCondLst>
                                        </p:cTn>
                                        <p:tgtEl>
                                          <p:spTgt spid="21"/>
                                        </p:tgtEl>
                                        <p:attrNameLst>
                                          <p:attrName>style.visibility</p:attrName>
                                        </p:attrNameLst>
                                      </p:cBhvr>
                                      <p:to>
                                        <p:strVal val="visible"/>
                                      </p:to>
                                    </p:set>
                                  </p:childTnLst>
                                </p:cTn>
                              </p:par>
                              <p:par>
                                <p:cTn id="33" presetID="1" presetClass="entr" presetSubtype="0" fill="hold" grpId="0" nodeType="withEffect">
                                  <p:stCondLst>
                                    <p:cond delay="150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circle(in)">
                                      <p:cBhvr>
                                        <p:cTn id="39" dur="2000"/>
                                        <p:tgtEl>
                                          <p:spTgt spid="20"/>
                                        </p:tgtEl>
                                      </p:cBhvr>
                                    </p:animEffect>
                                  </p:childTnLst>
                                </p:cTn>
                              </p:par>
                            </p:childTnLst>
                          </p:cTn>
                        </p:par>
                        <p:par>
                          <p:cTn id="40" fill="hold">
                            <p:stCondLst>
                              <p:cond delay="2000"/>
                            </p:stCondLst>
                            <p:childTnLst>
                              <p:par>
                                <p:cTn id="41" presetID="1" presetClass="entr" presetSubtype="0" fill="hold" grpId="0" nodeType="after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0"/>
                                        </p:tgtEl>
                                        <p:attrNameLst>
                                          <p:attrName>style.visibility</p:attrName>
                                        </p:attrNameLst>
                                      </p:cBhvr>
                                      <p:to>
                                        <p:strVal val="visible"/>
                                      </p:to>
                                    </p:set>
                                  </p:childTnLst>
                                </p:cTn>
                              </p:par>
                            </p:childTnLst>
                          </p:cTn>
                        </p:par>
                        <p:par>
                          <p:cTn id="53" fill="hold">
                            <p:stCondLst>
                              <p:cond delay="0"/>
                            </p:stCondLst>
                            <p:childTnLst>
                              <p:par>
                                <p:cTn id="54" presetID="6" presetClass="entr" presetSubtype="16" fill="hold" grpId="0" nodeType="afterEffect">
                                  <p:stCondLst>
                                    <p:cond delay="0"/>
                                  </p:stCondLst>
                                  <p:childTnLst>
                                    <p:set>
                                      <p:cBhvr>
                                        <p:cTn id="55" dur="1" fill="hold">
                                          <p:stCondLst>
                                            <p:cond delay="0"/>
                                          </p:stCondLst>
                                        </p:cTn>
                                        <p:tgtEl>
                                          <p:spTgt spid="23"/>
                                        </p:tgtEl>
                                        <p:attrNameLst>
                                          <p:attrName>style.visibility</p:attrName>
                                        </p:attrNameLst>
                                      </p:cBhvr>
                                      <p:to>
                                        <p:strVal val="visible"/>
                                      </p:to>
                                    </p:set>
                                    <p:animEffect transition="in" filter="circle(in)">
                                      <p:cBhvr>
                                        <p:cTn id="56" dur="2000"/>
                                        <p:tgtEl>
                                          <p:spTgt spid="23"/>
                                        </p:tgtEl>
                                      </p:cBhvr>
                                    </p:animEffect>
                                  </p:childTnLst>
                                </p:cTn>
                              </p:par>
                            </p:childTnLst>
                          </p:cTn>
                        </p:par>
                        <p:par>
                          <p:cTn id="57" fill="hold">
                            <p:stCondLst>
                              <p:cond delay="2000"/>
                            </p:stCondLst>
                            <p:childTnLst>
                              <p:par>
                                <p:cTn id="58" presetID="1" presetClass="entr" presetSubtype="0" fill="hold" grpId="0" nodeType="afterEffect">
                                  <p:stCondLst>
                                    <p:cond delay="0"/>
                                  </p:stCondLst>
                                  <p:childTnLst>
                                    <p:set>
                                      <p:cBhvr>
                                        <p:cTn id="59" dur="1" fill="hold">
                                          <p:stCondLst>
                                            <p:cond delay="0"/>
                                          </p:stCondLst>
                                        </p:cTn>
                                        <p:tgtEl>
                                          <p:spTgt spid="26"/>
                                        </p:tgtEl>
                                        <p:attrNameLst>
                                          <p:attrName>style.visibility</p:attrName>
                                        </p:attrNameLst>
                                      </p:cBhvr>
                                      <p:to>
                                        <p:strVal val="visible"/>
                                      </p:to>
                                    </p:set>
                                  </p:childTnLst>
                                </p:cTn>
                              </p:par>
                            </p:childTnLst>
                          </p:cTn>
                        </p:par>
                        <p:par>
                          <p:cTn id="60" fill="hold">
                            <p:stCondLst>
                              <p:cond delay="2000"/>
                            </p:stCondLst>
                            <p:childTnLst>
                              <p:par>
                                <p:cTn id="61" presetID="1" presetClass="entr" presetSubtype="0" fill="hold" grpId="0" nodeType="afterEffect">
                                  <p:stCondLst>
                                    <p:cond delay="0"/>
                                  </p:stCondLst>
                                  <p:childTnLst>
                                    <p:set>
                                      <p:cBhvr>
                                        <p:cTn id="62" dur="1" fill="hold">
                                          <p:stCondLst>
                                            <p:cond delay="0"/>
                                          </p:stCondLst>
                                        </p:cTn>
                                        <p:tgtEl>
                                          <p:spTgt spid="2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5"/>
                                        </p:tgtEl>
                                        <p:attrNameLst>
                                          <p:attrName>style.visibility</p:attrName>
                                        </p:attrNameLst>
                                      </p:cBhvr>
                                      <p:to>
                                        <p:strVal val="visible"/>
                                      </p:to>
                                    </p:set>
                                  </p:childTnLst>
                                </p:cTn>
                              </p:par>
                            </p:childTnLst>
                          </p:cTn>
                        </p:par>
                        <p:par>
                          <p:cTn id="67" fill="hold">
                            <p:stCondLst>
                              <p:cond delay="0"/>
                            </p:stCondLst>
                            <p:childTnLst>
                              <p:par>
                                <p:cTn id="68" presetID="6" presetClass="entr" presetSubtype="16" fill="hold" grpId="0" nodeType="afterEffect">
                                  <p:stCondLst>
                                    <p:cond delay="0"/>
                                  </p:stCondLst>
                                  <p:childTnLst>
                                    <p:set>
                                      <p:cBhvr>
                                        <p:cTn id="69" dur="1" fill="hold">
                                          <p:stCondLst>
                                            <p:cond delay="0"/>
                                          </p:stCondLst>
                                        </p:cTn>
                                        <p:tgtEl>
                                          <p:spTgt spid="31"/>
                                        </p:tgtEl>
                                        <p:attrNameLst>
                                          <p:attrName>style.visibility</p:attrName>
                                        </p:attrNameLst>
                                      </p:cBhvr>
                                      <p:to>
                                        <p:strVal val="visible"/>
                                      </p:to>
                                    </p:set>
                                    <p:animEffect transition="in" filter="circle(in)">
                                      <p:cBhvr>
                                        <p:cTn id="70" dur="2000"/>
                                        <p:tgtEl>
                                          <p:spTgt spid="31"/>
                                        </p:tgtEl>
                                      </p:cBhvr>
                                    </p:animEffect>
                                  </p:childTnLst>
                                </p:cTn>
                              </p:par>
                            </p:childTnLst>
                          </p:cTn>
                        </p:par>
                        <p:par>
                          <p:cTn id="71" fill="hold">
                            <p:stCondLst>
                              <p:cond delay="2000"/>
                            </p:stCondLst>
                            <p:childTnLst>
                              <p:par>
                                <p:cTn id="72" presetID="1" presetClass="entr" presetSubtype="0" fill="hold" grpId="0" nodeType="afterEffect">
                                  <p:stCondLst>
                                    <p:cond delay="0"/>
                                  </p:stCondLst>
                                  <p:childTnLst>
                                    <p:set>
                                      <p:cBhvr>
                                        <p:cTn id="73" dur="1" fill="hold">
                                          <p:stCondLst>
                                            <p:cond delay="0"/>
                                          </p:stCondLst>
                                        </p:cTn>
                                        <p:tgtEl>
                                          <p:spTgt spid="32"/>
                                        </p:tgtEl>
                                        <p:attrNameLst>
                                          <p:attrName>style.visibility</p:attrName>
                                        </p:attrNameLst>
                                      </p:cBhvr>
                                      <p:to>
                                        <p:strVal val="visible"/>
                                      </p:to>
                                    </p:set>
                                  </p:childTnLst>
                                </p:cTn>
                              </p:par>
                            </p:childTnLst>
                          </p:cTn>
                        </p:par>
                        <p:par>
                          <p:cTn id="74" fill="hold">
                            <p:stCondLst>
                              <p:cond delay="2000"/>
                            </p:stCondLst>
                            <p:childTnLst>
                              <p:par>
                                <p:cTn id="75" presetID="1" presetClass="entr" presetSubtype="0" fill="hold" grpId="0" nodeType="afterEffect">
                                  <p:stCondLst>
                                    <p:cond delay="0"/>
                                  </p:stCondLst>
                                  <p:childTnLst>
                                    <p:set>
                                      <p:cBhvr>
                                        <p:cTn id="76" dur="1" fill="hold">
                                          <p:stCondLst>
                                            <p:cond delay="0"/>
                                          </p:stCondLst>
                                        </p:cTn>
                                        <p:tgtEl>
                                          <p:spTgt spid="33"/>
                                        </p:tgtEl>
                                        <p:attrNameLst>
                                          <p:attrName>style.visibility</p:attrName>
                                        </p:attrNameLst>
                                      </p:cBhvr>
                                      <p:to>
                                        <p:strVal val="visible"/>
                                      </p:to>
                                    </p:set>
                                  </p:childTnLst>
                                </p:cTn>
                              </p:par>
                            </p:childTnLst>
                          </p:cTn>
                        </p:par>
                        <p:par>
                          <p:cTn id="77" fill="hold">
                            <p:stCondLst>
                              <p:cond delay="2000"/>
                            </p:stCondLst>
                            <p:childTnLst>
                              <p:par>
                                <p:cTn id="78" presetID="6" presetClass="entr" presetSubtype="16" fill="hold" nodeType="afterEffect">
                                  <p:stCondLst>
                                    <p:cond delay="0"/>
                                  </p:stCondLst>
                                  <p:childTnLst>
                                    <p:set>
                                      <p:cBhvr>
                                        <p:cTn id="79" dur="1" fill="hold">
                                          <p:stCondLst>
                                            <p:cond delay="0"/>
                                          </p:stCondLst>
                                        </p:cTn>
                                        <p:tgtEl>
                                          <p:spTgt spid="2050"/>
                                        </p:tgtEl>
                                        <p:attrNameLst>
                                          <p:attrName>style.visibility</p:attrName>
                                        </p:attrNameLst>
                                      </p:cBhvr>
                                      <p:to>
                                        <p:strVal val="visible"/>
                                      </p:to>
                                    </p:set>
                                    <p:animEffect transition="in" filter="circle(in)">
                                      <p:cBhvr>
                                        <p:cTn id="80"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3" grpId="0"/>
      <p:bldP spid="14" grpId="0"/>
      <p:bldP spid="20" grpId="0" animBg="1"/>
      <p:bldP spid="21" grpId="0"/>
      <p:bldP spid="22" grpId="0"/>
      <p:bldP spid="23" grpId="0" animBg="1"/>
      <p:bldP spid="10" grpId="0" animBg="1"/>
      <p:bldP spid="24" grpId="0"/>
      <p:bldP spid="25" grpId="0"/>
      <p:bldP spid="26" grpId="0"/>
      <p:bldP spid="16" grpId="0"/>
      <p:bldP spid="17" grpId="0"/>
      <p:bldP spid="27" grpId="0"/>
      <p:bldP spid="28" grpId="0" animBg="1"/>
      <p:bldP spid="29" grpId="0"/>
      <p:bldP spid="30" grpId="0"/>
      <p:bldP spid="31" grpId="0" animBg="1"/>
      <p:bldP spid="32" grpId="0"/>
      <p:bldP spid="33" grpId="0"/>
      <p:bldP spid="35" grpId="0" animBg="1"/>
      <p:bldP spid="9" grpId="0" animBg="1"/>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763688" y="573836"/>
            <a:ext cx="5832648" cy="56166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 name="Pfeil nach rechts 2"/>
          <p:cNvSpPr/>
          <p:nvPr/>
        </p:nvSpPr>
        <p:spPr>
          <a:xfrm>
            <a:off x="971600" y="2996952"/>
            <a:ext cx="720080" cy="576064"/>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a:p>
        </p:txBody>
      </p:sp>
      <p:sp>
        <p:nvSpPr>
          <p:cNvPr id="4" name="Pfeil nach rechts 3"/>
          <p:cNvSpPr/>
          <p:nvPr/>
        </p:nvSpPr>
        <p:spPr>
          <a:xfrm>
            <a:off x="7668344" y="3015005"/>
            <a:ext cx="648072" cy="576064"/>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a:p>
        </p:txBody>
      </p:sp>
      <p:sp>
        <p:nvSpPr>
          <p:cNvPr id="5" name="Textfeld 4"/>
          <p:cNvSpPr txBox="1"/>
          <p:nvPr/>
        </p:nvSpPr>
        <p:spPr>
          <a:xfrm>
            <a:off x="107504" y="2967134"/>
            <a:ext cx="1008112" cy="646331"/>
          </a:xfrm>
          <a:prstGeom prst="rect">
            <a:avLst/>
          </a:prstGeom>
          <a:noFill/>
        </p:spPr>
        <p:txBody>
          <a:bodyPr wrap="square" rtlCol="0">
            <a:spAutoFit/>
          </a:bodyPr>
          <a:lstStyle/>
          <a:p>
            <a:r>
              <a:rPr lang="de-DE" b="1" dirty="0" smtClean="0"/>
              <a:t>realer</a:t>
            </a:r>
          </a:p>
          <a:p>
            <a:r>
              <a:rPr lang="de-DE" b="1" dirty="0" smtClean="0"/>
              <a:t>AUTOR</a:t>
            </a:r>
            <a:endParaRPr lang="de-DE" b="1" dirty="0"/>
          </a:p>
        </p:txBody>
      </p:sp>
      <p:sp>
        <p:nvSpPr>
          <p:cNvPr id="6" name="Textfeld 5"/>
          <p:cNvSpPr txBox="1"/>
          <p:nvPr/>
        </p:nvSpPr>
        <p:spPr>
          <a:xfrm>
            <a:off x="8246032" y="2979870"/>
            <a:ext cx="1008112" cy="646331"/>
          </a:xfrm>
          <a:prstGeom prst="rect">
            <a:avLst/>
          </a:prstGeom>
          <a:noFill/>
        </p:spPr>
        <p:txBody>
          <a:bodyPr wrap="square" rtlCol="0">
            <a:spAutoFit/>
          </a:bodyPr>
          <a:lstStyle/>
          <a:p>
            <a:r>
              <a:rPr lang="de-DE" b="1" dirty="0" smtClean="0"/>
              <a:t>realer</a:t>
            </a:r>
            <a:endParaRPr lang="de-DE" b="1" dirty="0"/>
          </a:p>
          <a:p>
            <a:r>
              <a:rPr lang="de-DE" b="1" dirty="0" smtClean="0"/>
              <a:t>LESER</a:t>
            </a:r>
            <a:endParaRPr lang="de-DE" b="1" dirty="0"/>
          </a:p>
        </p:txBody>
      </p:sp>
      <p:sp>
        <p:nvSpPr>
          <p:cNvPr id="8" name="Textfeld 7"/>
          <p:cNvSpPr txBox="1"/>
          <p:nvPr/>
        </p:nvSpPr>
        <p:spPr>
          <a:xfrm>
            <a:off x="3491880" y="1052736"/>
            <a:ext cx="2592288" cy="307777"/>
          </a:xfrm>
          <a:prstGeom prst="rect">
            <a:avLst/>
          </a:prstGeom>
          <a:noFill/>
        </p:spPr>
        <p:txBody>
          <a:bodyPr wrap="square" rtlCol="0">
            <a:spAutoFit/>
          </a:bodyPr>
          <a:lstStyle/>
          <a:p>
            <a:pPr algn="ctr"/>
            <a:endParaRPr lang="de-DE" sz="1400" dirty="0"/>
          </a:p>
        </p:txBody>
      </p:sp>
      <p:sp>
        <p:nvSpPr>
          <p:cNvPr id="11" name="Rechteck 10"/>
          <p:cNvSpPr/>
          <p:nvPr/>
        </p:nvSpPr>
        <p:spPr>
          <a:xfrm>
            <a:off x="2195736" y="943168"/>
            <a:ext cx="4968552" cy="4862096"/>
          </a:xfrm>
          <a:prstGeom prst="rect">
            <a:avLst/>
          </a:prstGeom>
          <a:solidFill>
            <a:schemeClr val="accent6"/>
          </a:solidFill>
          <a:ln w="57150"/>
        </p:spPr>
        <p:style>
          <a:lnRef idx="2">
            <a:schemeClr val="dk1"/>
          </a:lnRef>
          <a:fillRef idx="1">
            <a:schemeClr val="lt1"/>
          </a:fillRef>
          <a:effectRef idx="0">
            <a:schemeClr val="dk1"/>
          </a:effectRef>
          <a:fontRef idx="minor">
            <a:schemeClr val="dk1"/>
          </a:fontRef>
        </p:style>
        <p:txBody>
          <a:bodyPr rtlCol="0" anchor="ctr"/>
          <a:lstStyle/>
          <a:p>
            <a:pPr algn="ctr"/>
            <a:endParaRPr lang="de-DE"/>
          </a:p>
        </p:txBody>
      </p:sp>
      <p:sp>
        <p:nvSpPr>
          <p:cNvPr id="7" name="Textfeld 6"/>
          <p:cNvSpPr txBox="1"/>
          <p:nvPr/>
        </p:nvSpPr>
        <p:spPr>
          <a:xfrm>
            <a:off x="2221530" y="204504"/>
            <a:ext cx="4942758" cy="369332"/>
          </a:xfrm>
          <a:prstGeom prst="rect">
            <a:avLst/>
          </a:prstGeom>
          <a:noFill/>
        </p:spPr>
        <p:txBody>
          <a:bodyPr wrap="square" rtlCol="0">
            <a:spAutoFit/>
          </a:bodyPr>
          <a:lstStyle/>
          <a:p>
            <a:pPr algn="ctr"/>
            <a:r>
              <a:rPr lang="de-DE" b="1" dirty="0" smtClean="0"/>
              <a:t>DER GOLDNE TOPF - </a:t>
            </a:r>
            <a:r>
              <a:rPr lang="de-DE" sz="1400" b="1" dirty="0" smtClean="0"/>
              <a:t>EIN MÄRCHEN AUS DER NEUEN ZEIT</a:t>
            </a:r>
            <a:endParaRPr lang="de-DE" sz="1400" b="1" dirty="0"/>
          </a:p>
        </p:txBody>
      </p:sp>
      <p:sp>
        <p:nvSpPr>
          <p:cNvPr id="12" name="Textfeld 11"/>
          <p:cNvSpPr txBox="1"/>
          <p:nvPr/>
        </p:nvSpPr>
        <p:spPr>
          <a:xfrm>
            <a:off x="1763688" y="5879913"/>
            <a:ext cx="5830620" cy="307777"/>
          </a:xfrm>
          <a:prstGeom prst="rect">
            <a:avLst/>
          </a:prstGeom>
          <a:noFill/>
        </p:spPr>
        <p:txBody>
          <a:bodyPr wrap="square" rtlCol="0">
            <a:spAutoFit/>
          </a:bodyPr>
          <a:lstStyle/>
          <a:p>
            <a:pPr algn="ctr"/>
            <a:r>
              <a:rPr lang="de-DE" sz="1400" dirty="0" smtClean="0">
                <a:solidFill>
                  <a:schemeClr val="bg1"/>
                </a:solidFill>
              </a:rPr>
              <a:t>Erzähler schreibt, kommentiert, kennt Figuren und den Leser</a:t>
            </a:r>
            <a:r>
              <a:rPr lang="de-DE" sz="1400" dirty="0">
                <a:solidFill>
                  <a:schemeClr val="bg1"/>
                </a:solidFill>
              </a:rPr>
              <a:t>, spricht Leser an</a:t>
            </a:r>
            <a:r>
              <a:rPr lang="de-DE" sz="1400" dirty="0" smtClean="0">
                <a:solidFill>
                  <a:schemeClr val="bg1"/>
                </a:solidFill>
              </a:rPr>
              <a:t> </a:t>
            </a:r>
            <a:endParaRPr lang="de-DE" sz="1400" dirty="0">
              <a:solidFill>
                <a:schemeClr val="bg1"/>
              </a:solidFill>
            </a:endParaRPr>
          </a:p>
        </p:txBody>
      </p:sp>
      <p:sp>
        <p:nvSpPr>
          <p:cNvPr id="13" name="Textfeld 12"/>
          <p:cNvSpPr txBox="1"/>
          <p:nvPr/>
        </p:nvSpPr>
        <p:spPr>
          <a:xfrm>
            <a:off x="2481327" y="573836"/>
            <a:ext cx="4392488" cy="369332"/>
          </a:xfrm>
          <a:prstGeom prst="rect">
            <a:avLst/>
          </a:prstGeom>
          <a:noFill/>
        </p:spPr>
        <p:txBody>
          <a:bodyPr wrap="square" rtlCol="0">
            <a:spAutoFit/>
          </a:bodyPr>
          <a:lstStyle/>
          <a:p>
            <a:r>
              <a:rPr lang="de-DE" dirty="0" smtClean="0">
                <a:solidFill>
                  <a:schemeClr val="bg1"/>
                </a:solidFill>
              </a:rPr>
              <a:t>Zwischenüberschriften, Einteilung in Vigilien</a:t>
            </a:r>
            <a:endParaRPr lang="de-DE" dirty="0">
              <a:solidFill>
                <a:schemeClr val="bg1"/>
              </a:solidFill>
            </a:endParaRPr>
          </a:p>
        </p:txBody>
      </p:sp>
      <p:sp>
        <p:nvSpPr>
          <p:cNvPr id="14" name="Textfeld 13"/>
          <p:cNvSpPr txBox="1"/>
          <p:nvPr/>
        </p:nvSpPr>
        <p:spPr>
          <a:xfrm rot="5400000">
            <a:off x="1919874" y="2470273"/>
            <a:ext cx="461665" cy="774037"/>
          </a:xfrm>
          <a:prstGeom prst="rect">
            <a:avLst/>
          </a:prstGeom>
          <a:noFill/>
        </p:spPr>
        <p:txBody>
          <a:bodyPr vert="vert270" wrap="square" rtlCol="0">
            <a:spAutoFit/>
          </a:bodyPr>
          <a:lstStyle/>
          <a:p>
            <a:r>
              <a:rPr lang="de-DE" b="1" dirty="0" smtClean="0">
                <a:solidFill>
                  <a:schemeClr val="bg1"/>
                </a:solidFill>
              </a:rPr>
              <a:t>fiktiver</a:t>
            </a:r>
            <a:endParaRPr lang="de-DE" b="1" dirty="0">
              <a:solidFill>
                <a:schemeClr val="bg1"/>
              </a:solidFill>
            </a:endParaRPr>
          </a:p>
        </p:txBody>
      </p:sp>
      <p:sp>
        <p:nvSpPr>
          <p:cNvPr id="20" name="Rechteck 19"/>
          <p:cNvSpPr/>
          <p:nvPr/>
        </p:nvSpPr>
        <p:spPr>
          <a:xfrm>
            <a:off x="2608549" y="1360513"/>
            <a:ext cx="4129943" cy="4012703"/>
          </a:xfrm>
          <a:prstGeom prst="rect">
            <a:avLst/>
          </a:prstGeom>
          <a:solidFill>
            <a:srgbClr val="92D050"/>
          </a:solidFill>
          <a:ln>
            <a:solidFill>
              <a:srgbClr val="92D050"/>
            </a:solid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de-DE"/>
          </a:p>
        </p:txBody>
      </p:sp>
      <p:sp>
        <p:nvSpPr>
          <p:cNvPr id="21" name="Textfeld 20"/>
          <p:cNvSpPr txBox="1"/>
          <p:nvPr/>
        </p:nvSpPr>
        <p:spPr>
          <a:xfrm>
            <a:off x="3414767" y="943168"/>
            <a:ext cx="2556284" cy="338554"/>
          </a:xfrm>
          <a:prstGeom prst="rect">
            <a:avLst/>
          </a:prstGeom>
          <a:noFill/>
        </p:spPr>
        <p:txBody>
          <a:bodyPr wrap="square" rtlCol="0">
            <a:spAutoFit/>
          </a:bodyPr>
          <a:lstStyle/>
          <a:p>
            <a:r>
              <a:rPr lang="de-DE" sz="1600" b="1" dirty="0"/>
              <a:t>b</a:t>
            </a:r>
            <a:r>
              <a:rPr lang="de-DE" sz="1600" b="1" dirty="0" smtClean="0"/>
              <a:t>ürgerliche</a:t>
            </a:r>
            <a:r>
              <a:rPr lang="de-DE" sz="1600" dirty="0" smtClean="0"/>
              <a:t> Welt in Dresden</a:t>
            </a:r>
          </a:p>
        </p:txBody>
      </p:sp>
      <p:sp>
        <p:nvSpPr>
          <p:cNvPr id="22" name="Textfeld 21"/>
          <p:cNvSpPr txBox="1"/>
          <p:nvPr/>
        </p:nvSpPr>
        <p:spPr>
          <a:xfrm>
            <a:off x="2188467" y="5497487"/>
            <a:ext cx="4942758" cy="307777"/>
          </a:xfrm>
          <a:prstGeom prst="rect">
            <a:avLst/>
          </a:prstGeom>
          <a:noFill/>
        </p:spPr>
        <p:txBody>
          <a:bodyPr wrap="square" rtlCol="0">
            <a:spAutoFit/>
          </a:bodyPr>
          <a:lstStyle/>
          <a:p>
            <a:pPr algn="ctr"/>
            <a:r>
              <a:rPr lang="de-DE" sz="1400" dirty="0" err="1" smtClean="0"/>
              <a:t>Anselmus</a:t>
            </a:r>
            <a:r>
              <a:rPr lang="de-DE" sz="1400" dirty="0" smtClean="0"/>
              <a:t>, Veronika, Heerbrand, Paulmann, Erzähler, </a:t>
            </a:r>
            <a:r>
              <a:rPr lang="de-DE" sz="1400" dirty="0" err="1" smtClean="0"/>
              <a:t>Lindhorst</a:t>
            </a:r>
            <a:r>
              <a:rPr lang="de-DE" sz="1400" dirty="0" smtClean="0"/>
              <a:t> </a:t>
            </a:r>
            <a:endParaRPr lang="de-DE" sz="1400" dirty="0"/>
          </a:p>
        </p:txBody>
      </p:sp>
      <p:sp>
        <p:nvSpPr>
          <p:cNvPr id="23" name="Rechteck 22"/>
          <p:cNvSpPr/>
          <p:nvPr/>
        </p:nvSpPr>
        <p:spPr>
          <a:xfrm>
            <a:off x="3137122" y="1844824"/>
            <a:ext cx="3119452" cy="2952328"/>
          </a:xfrm>
          <a:prstGeom prst="rect">
            <a:avLst/>
          </a:prstGeom>
          <a:solidFill>
            <a:schemeClr val="tx2">
              <a:lumMod val="40000"/>
              <a:lumOff val="60000"/>
            </a:schemeClr>
          </a:solidFill>
          <a:ln w="38100">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de-DE"/>
          </a:p>
        </p:txBody>
      </p:sp>
      <p:sp>
        <p:nvSpPr>
          <p:cNvPr id="10" name="Pfeil nach rechts 9"/>
          <p:cNvSpPr/>
          <p:nvPr/>
        </p:nvSpPr>
        <p:spPr>
          <a:xfrm>
            <a:off x="1834513" y="3002268"/>
            <a:ext cx="1202212" cy="576062"/>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a:p>
        </p:txBody>
      </p:sp>
      <p:sp>
        <p:nvSpPr>
          <p:cNvPr id="24" name="Textfeld 23"/>
          <p:cNvSpPr txBox="1"/>
          <p:nvPr/>
        </p:nvSpPr>
        <p:spPr>
          <a:xfrm>
            <a:off x="3036725" y="1397835"/>
            <a:ext cx="3312368" cy="338554"/>
          </a:xfrm>
          <a:prstGeom prst="rect">
            <a:avLst/>
          </a:prstGeom>
          <a:noFill/>
        </p:spPr>
        <p:txBody>
          <a:bodyPr wrap="square" rtlCol="0">
            <a:spAutoFit/>
          </a:bodyPr>
          <a:lstStyle/>
          <a:p>
            <a:pPr algn="ctr"/>
            <a:r>
              <a:rPr lang="de-DE" sz="1600" b="1" dirty="0"/>
              <a:t>w</a:t>
            </a:r>
            <a:r>
              <a:rPr lang="de-DE" sz="1600" b="1" dirty="0" smtClean="0"/>
              <a:t>underbare</a:t>
            </a:r>
            <a:r>
              <a:rPr lang="de-DE" sz="1600" dirty="0" smtClean="0"/>
              <a:t> Welt in Dresden</a:t>
            </a:r>
          </a:p>
        </p:txBody>
      </p:sp>
      <p:sp>
        <p:nvSpPr>
          <p:cNvPr id="25" name="Textfeld 24"/>
          <p:cNvSpPr txBox="1"/>
          <p:nvPr/>
        </p:nvSpPr>
        <p:spPr>
          <a:xfrm>
            <a:off x="2577276" y="4890458"/>
            <a:ext cx="4129943" cy="523220"/>
          </a:xfrm>
          <a:prstGeom prst="rect">
            <a:avLst/>
          </a:prstGeom>
          <a:noFill/>
        </p:spPr>
        <p:txBody>
          <a:bodyPr wrap="square" rtlCol="0">
            <a:spAutoFit/>
          </a:bodyPr>
          <a:lstStyle/>
          <a:p>
            <a:pPr algn="ctr"/>
            <a:r>
              <a:rPr lang="de-DE" sz="1400" dirty="0" smtClean="0"/>
              <a:t>Schlange </a:t>
            </a:r>
            <a:r>
              <a:rPr lang="de-DE" sz="1400" dirty="0" err="1" smtClean="0"/>
              <a:t>Serpentina</a:t>
            </a:r>
            <a:r>
              <a:rPr lang="de-DE" sz="1400" dirty="0" smtClean="0"/>
              <a:t> und ihre 2 Schwestern,  Geisterfürst </a:t>
            </a:r>
            <a:r>
              <a:rPr lang="de-DE" sz="1400" dirty="0" err="1" smtClean="0"/>
              <a:t>Lindhorst</a:t>
            </a:r>
            <a:r>
              <a:rPr lang="de-DE" sz="1400" dirty="0" smtClean="0"/>
              <a:t>, </a:t>
            </a:r>
            <a:r>
              <a:rPr lang="de-DE" sz="1400" dirty="0" err="1" smtClean="0"/>
              <a:t>Äpfelweib</a:t>
            </a:r>
            <a:r>
              <a:rPr lang="de-DE" sz="1400" dirty="0" smtClean="0"/>
              <a:t>, Kater,  Papagei</a:t>
            </a:r>
            <a:endParaRPr lang="de-DE" sz="1400" dirty="0"/>
          </a:p>
        </p:txBody>
      </p:sp>
      <p:sp>
        <p:nvSpPr>
          <p:cNvPr id="26" name="Textfeld 25"/>
          <p:cNvSpPr txBox="1"/>
          <p:nvPr/>
        </p:nvSpPr>
        <p:spPr>
          <a:xfrm>
            <a:off x="3216745" y="4221088"/>
            <a:ext cx="2952328" cy="523220"/>
          </a:xfrm>
          <a:prstGeom prst="rect">
            <a:avLst/>
          </a:prstGeom>
          <a:noFill/>
        </p:spPr>
        <p:txBody>
          <a:bodyPr wrap="square" rtlCol="0">
            <a:spAutoFit/>
          </a:bodyPr>
          <a:lstStyle/>
          <a:p>
            <a:pPr algn="ctr"/>
            <a:r>
              <a:rPr lang="de-DE" sz="1400" dirty="0" err="1" smtClean="0"/>
              <a:t>Phosphorus</a:t>
            </a:r>
            <a:r>
              <a:rPr lang="de-DE" sz="1400" dirty="0" smtClean="0"/>
              <a:t>, Feuerlilie, Erdgeist, </a:t>
            </a:r>
            <a:br>
              <a:rPr lang="de-DE" sz="1400" dirty="0" smtClean="0"/>
            </a:br>
            <a:r>
              <a:rPr lang="de-DE" sz="1400" dirty="0" smtClean="0"/>
              <a:t>Salamander, grüne Schlange</a:t>
            </a:r>
            <a:endParaRPr lang="de-DE" sz="1400" dirty="0"/>
          </a:p>
        </p:txBody>
      </p:sp>
      <p:sp>
        <p:nvSpPr>
          <p:cNvPr id="16" name="Textfeld 15"/>
          <p:cNvSpPr txBox="1"/>
          <p:nvPr/>
        </p:nvSpPr>
        <p:spPr>
          <a:xfrm rot="16200000">
            <a:off x="6292504" y="2295754"/>
            <a:ext cx="461665" cy="1342755"/>
          </a:xfrm>
          <a:prstGeom prst="rect">
            <a:avLst/>
          </a:prstGeom>
          <a:noFill/>
        </p:spPr>
        <p:txBody>
          <a:bodyPr vert="vert" wrap="square" rtlCol="0">
            <a:spAutoFit/>
          </a:bodyPr>
          <a:lstStyle/>
          <a:p>
            <a:r>
              <a:rPr lang="de-DE" b="1" dirty="0" smtClean="0">
                <a:solidFill>
                  <a:schemeClr val="bg1"/>
                </a:solidFill>
              </a:rPr>
              <a:t>implizierter</a:t>
            </a:r>
            <a:endParaRPr lang="de-DE" b="1" dirty="0">
              <a:solidFill>
                <a:schemeClr val="bg1"/>
              </a:solidFill>
            </a:endParaRPr>
          </a:p>
        </p:txBody>
      </p:sp>
      <p:sp>
        <p:nvSpPr>
          <p:cNvPr id="17" name="Textfeld 16"/>
          <p:cNvSpPr txBox="1"/>
          <p:nvPr/>
        </p:nvSpPr>
        <p:spPr>
          <a:xfrm rot="16200000">
            <a:off x="6406503" y="3187928"/>
            <a:ext cx="461665" cy="770173"/>
          </a:xfrm>
          <a:prstGeom prst="rect">
            <a:avLst/>
          </a:prstGeom>
          <a:noFill/>
        </p:spPr>
        <p:txBody>
          <a:bodyPr vert="vert" wrap="square" rtlCol="0">
            <a:spAutoFit/>
          </a:bodyPr>
          <a:lstStyle/>
          <a:p>
            <a:r>
              <a:rPr lang="de-DE" b="1" dirty="0" smtClean="0">
                <a:solidFill>
                  <a:schemeClr val="bg1"/>
                </a:solidFill>
              </a:rPr>
              <a:t>Leser</a:t>
            </a:r>
            <a:endParaRPr lang="de-DE" b="1" dirty="0">
              <a:solidFill>
                <a:schemeClr val="bg1"/>
              </a:solidFill>
            </a:endParaRPr>
          </a:p>
        </p:txBody>
      </p:sp>
      <p:sp>
        <p:nvSpPr>
          <p:cNvPr id="27" name="Textfeld 26"/>
          <p:cNvSpPr txBox="1"/>
          <p:nvPr/>
        </p:nvSpPr>
        <p:spPr>
          <a:xfrm>
            <a:off x="3070084" y="1836113"/>
            <a:ext cx="3312368" cy="584775"/>
          </a:xfrm>
          <a:prstGeom prst="rect">
            <a:avLst/>
          </a:prstGeom>
          <a:noFill/>
        </p:spPr>
        <p:txBody>
          <a:bodyPr wrap="square" rtlCol="0">
            <a:spAutoFit/>
          </a:bodyPr>
          <a:lstStyle/>
          <a:p>
            <a:pPr algn="ctr"/>
            <a:r>
              <a:rPr lang="de-DE" sz="1600" b="1" dirty="0" smtClean="0"/>
              <a:t>Binnenmärchen: mythische Welt</a:t>
            </a:r>
            <a:br>
              <a:rPr lang="de-DE" sz="1600" b="1" dirty="0" smtClean="0"/>
            </a:br>
            <a:r>
              <a:rPr lang="de-DE" sz="1600" dirty="0" smtClean="0"/>
              <a:t>Familiengeschichte </a:t>
            </a:r>
            <a:r>
              <a:rPr lang="de-DE" sz="1600" dirty="0" err="1" smtClean="0"/>
              <a:t>Lindhorsts</a:t>
            </a:r>
            <a:endParaRPr lang="de-DE" sz="1600" dirty="0" smtClean="0"/>
          </a:p>
        </p:txBody>
      </p:sp>
      <p:sp>
        <p:nvSpPr>
          <p:cNvPr id="28" name="Pfeil nach rechts 27"/>
          <p:cNvSpPr/>
          <p:nvPr/>
        </p:nvSpPr>
        <p:spPr>
          <a:xfrm>
            <a:off x="3036725" y="2988489"/>
            <a:ext cx="617651" cy="576062"/>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de-DE"/>
          </a:p>
        </p:txBody>
      </p:sp>
      <p:sp>
        <p:nvSpPr>
          <p:cNvPr id="29" name="Textfeld 28"/>
          <p:cNvSpPr txBox="1"/>
          <p:nvPr/>
        </p:nvSpPr>
        <p:spPr>
          <a:xfrm>
            <a:off x="3137122" y="2529649"/>
            <a:ext cx="1080119" cy="523220"/>
          </a:xfrm>
          <a:prstGeom prst="rect">
            <a:avLst/>
          </a:prstGeom>
          <a:noFill/>
        </p:spPr>
        <p:txBody>
          <a:bodyPr wrap="square" rtlCol="0">
            <a:spAutoFit/>
          </a:bodyPr>
          <a:lstStyle/>
          <a:p>
            <a:r>
              <a:rPr lang="de-DE" sz="1400" dirty="0" smtClean="0"/>
              <a:t>Lind-</a:t>
            </a:r>
          </a:p>
          <a:p>
            <a:r>
              <a:rPr lang="de-DE" sz="1400" dirty="0" err="1" smtClean="0"/>
              <a:t>horst</a:t>
            </a:r>
            <a:endParaRPr lang="de-DE" sz="1400" dirty="0"/>
          </a:p>
        </p:txBody>
      </p:sp>
      <p:sp>
        <p:nvSpPr>
          <p:cNvPr id="30" name="Textfeld 29"/>
          <p:cNvSpPr txBox="1"/>
          <p:nvPr/>
        </p:nvSpPr>
        <p:spPr>
          <a:xfrm>
            <a:off x="3114317" y="3464952"/>
            <a:ext cx="1080119" cy="523220"/>
          </a:xfrm>
          <a:prstGeom prst="rect">
            <a:avLst/>
          </a:prstGeom>
          <a:noFill/>
        </p:spPr>
        <p:txBody>
          <a:bodyPr wrap="square" rtlCol="0">
            <a:spAutoFit/>
          </a:bodyPr>
          <a:lstStyle/>
          <a:p>
            <a:r>
              <a:rPr lang="de-DE" sz="1400" dirty="0" err="1" smtClean="0"/>
              <a:t>Serpen</a:t>
            </a:r>
            <a:r>
              <a:rPr lang="de-DE" sz="1400" dirty="0" smtClean="0"/>
              <a:t>-</a:t>
            </a:r>
          </a:p>
          <a:p>
            <a:r>
              <a:rPr lang="de-DE" sz="1400" dirty="0" err="1" smtClean="0"/>
              <a:t>tina</a:t>
            </a:r>
            <a:endParaRPr lang="de-DE" sz="1400" dirty="0"/>
          </a:p>
        </p:txBody>
      </p:sp>
      <p:sp>
        <p:nvSpPr>
          <p:cNvPr id="31" name="Rechteck 30"/>
          <p:cNvSpPr/>
          <p:nvPr/>
        </p:nvSpPr>
        <p:spPr>
          <a:xfrm>
            <a:off x="3778183" y="2420888"/>
            <a:ext cx="1873937" cy="1800200"/>
          </a:xfrm>
          <a:prstGeom prst="rect">
            <a:avLst/>
          </a:prstGeom>
          <a:solidFill>
            <a:schemeClr val="accent2">
              <a:lumMod val="60000"/>
              <a:lumOff val="40000"/>
            </a:schemeClr>
          </a:solidFill>
          <a:ln w="28575">
            <a:solidFill>
              <a:schemeClr val="tx1"/>
            </a:solid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de-DE"/>
          </a:p>
        </p:txBody>
      </p:sp>
      <p:sp>
        <p:nvSpPr>
          <p:cNvPr id="32" name="Textfeld 31"/>
          <p:cNvSpPr txBox="1"/>
          <p:nvPr/>
        </p:nvSpPr>
        <p:spPr>
          <a:xfrm>
            <a:off x="3800416" y="2443912"/>
            <a:ext cx="1851704" cy="584775"/>
          </a:xfrm>
          <a:prstGeom prst="rect">
            <a:avLst/>
          </a:prstGeom>
          <a:noFill/>
        </p:spPr>
        <p:txBody>
          <a:bodyPr wrap="square" rtlCol="0">
            <a:spAutoFit/>
          </a:bodyPr>
          <a:lstStyle/>
          <a:p>
            <a:pPr algn="ctr"/>
            <a:r>
              <a:rPr lang="de-DE" sz="1600" b="1" dirty="0" smtClean="0"/>
              <a:t>Atlantis</a:t>
            </a:r>
          </a:p>
          <a:p>
            <a:pPr algn="ctr"/>
            <a:r>
              <a:rPr lang="de-DE" sz="1600" dirty="0" smtClean="0"/>
              <a:t>Vision des Erzählers</a:t>
            </a:r>
          </a:p>
        </p:txBody>
      </p:sp>
      <p:sp>
        <p:nvSpPr>
          <p:cNvPr id="33" name="Textfeld 32"/>
          <p:cNvSpPr txBox="1"/>
          <p:nvPr/>
        </p:nvSpPr>
        <p:spPr>
          <a:xfrm>
            <a:off x="3800416" y="3834284"/>
            <a:ext cx="1851704" cy="307777"/>
          </a:xfrm>
          <a:prstGeom prst="rect">
            <a:avLst/>
          </a:prstGeom>
          <a:noFill/>
        </p:spPr>
        <p:txBody>
          <a:bodyPr wrap="square" rtlCol="0">
            <a:spAutoFit/>
          </a:bodyPr>
          <a:lstStyle/>
          <a:p>
            <a:pPr algn="ctr"/>
            <a:r>
              <a:rPr lang="de-DE" sz="1400" dirty="0" err="1" smtClean="0"/>
              <a:t>Anselmus</a:t>
            </a:r>
            <a:r>
              <a:rPr lang="de-DE" sz="1400" dirty="0" smtClean="0"/>
              <a:t>, </a:t>
            </a:r>
            <a:r>
              <a:rPr lang="de-DE" sz="1400" dirty="0" err="1" smtClean="0"/>
              <a:t>Serpentina</a:t>
            </a:r>
            <a:endParaRPr lang="de-DE" sz="14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8444" y="3088124"/>
            <a:ext cx="633413" cy="62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Pfeil nach rechts 34"/>
          <p:cNvSpPr/>
          <p:nvPr/>
        </p:nvSpPr>
        <p:spPr>
          <a:xfrm>
            <a:off x="3677181" y="3002268"/>
            <a:ext cx="686441" cy="589841"/>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a:p>
        </p:txBody>
      </p:sp>
      <p:sp>
        <p:nvSpPr>
          <p:cNvPr id="9" name="Pfeil nach rechts 8"/>
          <p:cNvSpPr/>
          <p:nvPr/>
        </p:nvSpPr>
        <p:spPr>
          <a:xfrm>
            <a:off x="5436096" y="2996952"/>
            <a:ext cx="2158213" cy="576063"/>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de-DE"/>
          </a:p>
        </p:txBody>
      </p:sp>
      <p:sp>
        <p:nvSpPr>
          <p:cNvPr id="15" name="Textfeld 14"/>
          <p:cNvSpPr txBox="1"/>
          <p:nvPr/>
        </p:nvSpPr>
        <p:spPr>
          <a:xfrm rot="5400000">
            <a:off x="2081470" y="3125660"/>
            <a:ext cx="461665" cy="955581"/>
          </a:xfrm>
          <a:prstGeom prst="rect">
            <a:avLst/>
          </a:prstGeom>
          <a:noFill/>
        </p:spPr>
        <p:txBody>
          <a:bodyPr vert="vert270" wrap="square" rtlCol="0">
            <a:spAutoFit/>
          </a:bodyPr>
          <a:lstStyle/>
          <a:p>
            <a:r>
              <a:rPr lang="de-DE" b="1" dirty="0" smtClean="0">
                <a:solidFill>
                  <a:schemeClr val="bg1"/>
                </a:solidFill>
              </a:rPr>
              <a:t>Erzähler</a:t>
            </a:r>
            <a:endParaRPr lang="de-DE" b="1" dirty="0">
              <a:solidFill>
                <a:schemeClr val="bg1"/>
              </a:solidFill>
            </a:endParaRP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52567"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feld 17"/>
          <p:cNvSpPr txBox="1"/>
          <p:nvPr/>
        </p:nvSpPr>
        <p:spPr>
          <a:xfrm>
            <a:off x="251520" y="389170"/>
            <a:ext cx="1800200" cy="1231106"/>
          </a:xfrm>
          <a:prstGeom prst="rect">
            <a:avLst/>
          </a:prstGeom>
          <a:solidFill>
            <a:schemeClr val="accent1"/>
          </a:solidFill>
          <a:ln>
            <a:solidFill>
              <a:schemeClr val="tx2"/>
            </a:solidFill>
          </a:ln>
        </p:spPr>
        <p:txBody>
          <a:bodyPr wrap="square" rtlCol="0">
            <a:spAutoFit/>
          </a:bodyPr>
          <a:lstStyle/>
          <a:p>
            <a:pPr algn="ctr"/>
            <a:r>
              <a:rPr lang="de-DE" sz="2800" dirty="0" smtClean="0">
                <a:solidFill>
                  <a:schemeClr val="bg1"/>
                </a:solidFill>
              </a:rPr>
              <a:t>Rahmen-handlung</a:t>
            </a:r>
          </a:p>
          <a:p>
            <a:pPr algn="ctr"/>
            <a:r>
              <a:rPr lang="de-DE" dirty="0" smtClean="0">
                <a:solidFill>
                  <a:schemeClr val="bg1"/>
                </a:solidFill>
              </a:rPr>
              <a:t>(1. Erzählebene)</a:t>
            </a:r>
            <a:endParaRPr lang="de-DE" sz="1600" dirty="0">
              <a:solidFill>
                <a:schemeClr val="bg1"/>
              </a:solidFill>
            </a:endParaRPr>
          </a:p>
        </p:txBody>
      </p:sp>
      <p:sp>
        <p:nvSpPr>
          <p:cNvPr id="19" name="Rechteck 18"/>
          <p:cNvSpPr/>
          <p:nvPr/>
        </p:nvSpPr>
        <p:spPr>
          <a:xfrm>
            <a:off x="7022422" y="943167"/>
            <a:ext cx="1939913" cy="1611391"/>
          </a:xfrm>
          <a:prstGeom prst="rect">
            <a:avLst/>
          </a:prstGeom>
          <a:gradFill>
            <a:gsLst>
              <a:gs pos="0">
                <a:schemeClr val="accent6"/>
              </a:gs>
              <a:gs pos="98000">
                <a:srgbClr val="6BC31B"/>
              </a:gs>
              <a:gs pos="99000">
                <a:srgbClr val="EBDAD4"/>
              </a:gs>
            </a:gsLst>
            <a:lin ang="5400000" scaled="0"/>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dirty="0" smtClean="0">
                <a:solidFill>
                  <a:schemeClr val="bg1"/>
                </a:solidFill>
              </a:rPr>
              <a:t>Binnen-erzählung in Dresden</a:t>
            </a:r>
          </a:p>
          <a:p>
            <a:pPr algn="ctr"/>
            <a:r>
              <a:rPr lang="de-DE" dirty="0" smtClean="0">
                <a:solidFill>
                  <a:schemeClr val="bg1"/>
                </a:solidFill>
              </a:rPr>
              <a:t>(2. </a:t>
            </a:r>
            <a:r>
              <a:rPr lang="de-DE" dirty="0">
                <a:solidFill>
                  <a:schemeClr val="bg1"/>
                </a:solidFill>
              </a:rPr>
              <a:t>E</a:t>
            </a:r>
            <a:r>
              <a:rPr lang="de-DE" dirty="0" smtClean="0">
                <a:solidFill>
                  <a:schemeClr val="bg1"/>
                </a:solidFill>
              </a:rPr>
              <a:t>rzählebene)</a:t>
            </a:r>
            <a:endParaRPr lang="de-DE" dirty="0">
              <a:solidFill>
                <a:schemeClr val="bg1"/>
              </a:solidFill>
            </a:endParaRPr>
          </a:p>
        </p:txBody>
      </p:sp>
      <p:cxnSp>
        <p:nvCxnSpPr>
          <p:cNvPr id="39" name="Gerade Verbindung mit Pfeil 38"/>
          <p:cNvCxnSpPr/>
          <p:nvPr/>
        </p:nvCxnSpPr>
        <p:spPr>
          <a:xfrm flipH="1">
            <a:off x="6382452" y="1436891"/>
            <a:ext cx="612686" cy="40793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45" name="Textfeld 44"/>
          <p:cNvSpPr txBox="1"/>
          <p:nvPr/>
        </p:nvSpPr>
        <p:spPr>
          <a:xfrm>
            <a:off x="934412" y="3988172"/>
            <a:ext cx="1800200" cy="1231106"/>
          </a:xfrm>
          <a:prstGeom prst="rect">
            <a:avLst/>
          </a:prstGeom>
          <a:solidFill>
            <a:schemeClr val="tx2">
              <a:lumMod val="40000"/>
              <a:lumOff val="60000"/>
            </a:schemeClr>
          </a:solidFill>
          <a:ln w="28575">
            <a:solidFill>
              <a:schemeClr val="tx2"/>
            </a:solidFill>
          </a:ln>
        </p:spPr>
        <p:txBody>
          <a:bodyPr wrap="square" rtlCol="0">
            <a:spAutoFit/>
          </a:bodyPr>
          <a:lstStyle/>
          <a:p>
            <a:pPr algn="ctr"/>
            <a:r>
              <a:rPr lang="de-DE" sz="2800" dirty="0" smtClean="0"/>
              <a:t>Mythische Erzählung</a:t>
            </a:r>
          </a:p>
          <a:p>
            <a:pPr algn="ctr"/>
            <a:r>
              <a:rPr lang="de-DE" dirty="0" smtClean="0"/>
              <a:t>(3. Erzählebene)</a:t>
            </a:r>
            <a:endParaRPr lang="de-DE" sz="1600" dirty="0"/>
          </a:p>
        </p:txBody>
      </p:sp>
      <p:cxnSp>
        <p:nvCxnSpPr>
          <p:cNvPr id="44" name="Gerade Verbindung mit Pfeil 43"/>
          <p:cNvCxnSpPr/>
          <p:nvPr/>
        </p:nvCxnSpPr>
        <p:spPr>
          <a:xfrm flipV="1">
            <a:off x="2734612" y="4142061"/>
            <a:ext cx="604290" cy="46166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48" name="Rechteck 47"/>
          <p:cNvSpPr/>
          <p:nvPr/>
        </p:nvSpPr>
        <p:spPr>
          <a:xfrm>
            <a:off x="6523336" y="4377561"/>
            <a:ext cx="1939913" cy="752852"/>
          </a:xfrm>
          <a:prstGeom prst="rect">
            <a:avLst/>
          </a:prstGeom>
          <a:solidFill>
            <a:schemeClr val="accent2">
              <a:tint val="50000"/>
              <a:satMod val="30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2800" dirty="0" smtClean="0">
                <a:solidFill>
                  <a:schemeClr val="tx1"/>
                </a:solidFill>
              </a:rPr>
              <a:t>Atlantis</a:t>
            </a:r>
          </a:p>
          <a:p>
            <a:pPr algn="ctr"/>
            <a:r>
              <a:rPr lang="de-DE" dirty="0" smtClean="0">
                <a:solidFill>
                  <a:schemeClr val="tx1"/>
                </a:solidFill>
              </a:rPr>
              <a:t>(4. </a:t>
            </a:r>
            <a:r>
              <a:rPr lang="de-DE" dirty="0">
                <a:solidFill>
                  <a:schemeClr val="tx1"/>
                </a:solidFill>
              </a:rPr>
              <a:t>E</a:t>
            </a:r>
            <a:r>
              <a:rPr lang="de-DE" dirty="0" smtClean="0">
                <a:solidFill>
                  <a:schemeClr val="tx1"/>
                </a:solidFill>
              </a:rPr>
              <a:t>rzählebene)</a:t>
            </a:r>
            <a:endParaRPr lang="de-DE" dirty="0">
              <a:solidFill>
                <a:schemeClr val="tx1"/>
              </a:solidFill>
            </a:endParaRPr>
          </a:p>
        </p:txBody>
      </p:sp>
      <p:cxnSp>
        <p:nvCxnSpPr>
          <p:cNvPr id="49" name="Gerade Verbindung mit Pfeil 48"/>
          <p:cNvCxnSpPr>
            <a:stCxn id="48" idx="1"/>
          </p:cNvCxnSpPr>
          <p:nvPr/>
        </p:nvCxnSpPr>
        <p:spPr>
          <a:xfrm flipH="1" flipV="1">
            <a:off x="5436096" y="3726562"/>
            <a:ext cx="1087240" cy="102742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6" name="Gerade Verbindung mit Pfeil 45"/>
          <p:cNvCxnSpPr/>
          <p:nvPr/>
        </p:nvCxnSpPr>
        <p:spPr>
          <a:xfrm flipH="1">
            <a:off x="6775945" y="1397835"/>
            <a:ext cx="246478" cy="16927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18160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2"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wipe(right)">
                                      <p:cBhvr>
                                        <p:cTn id="13" dur="500"/>
                                        <p:tgtEl>
                                          <p:spTgt spid="19"/>
                                        </p:tgtEl>
                                      </p:cBhvr>
                                    </p:animEffect>
                                  </p:childTnLst>
                                </p:cTn>
                              </p:par>
                              <p:par>
                                <p:cTn id="14" presetID="22" presetClass="entr" presetSubtype="2" fill="hold" nodeType="with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wipe(right)">
                                      <p:cBhvr>
                                        <p:cTn id="16" dur="500"/>
                                        <p:tgtEl>
                                          <p:spTgt spid="3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5"/>
                                        </p:tgtEl>
                                        <p:attrNameLst>
                                          <p:attrName>style.visibility</p:attrName>
                                        </p:attrNameLst>
                                      </p:cBhvr>
                                      <p:to>
                                        <p:strVal val="visible"/>
                                      </p:to>
                                    </p:set>
                                    <p:animEffect transition="in" filter="wipe(left)">
                                      <p:cBhvr>
                                        <p:cTn id="21" dur="500"/>
                                        <p:tgtEl>
                                          <p:spTgt spid="45"/>
                                        </p:tgtEl>
                                      </p:cBhvr>
                                    </p:animEffect>
                                  </p:childTnLst>
                                </p:cTn>
                              </p:par>
                              <p:par>
                                <p:cTn id="22" presetID="22" presetClass="entr" presetSubtype="8" fill="hold" nodeType="withEffect">
                                  <p:stCondLst>
                                    <p:cond delay="0"/>
                                  </p:stCondLst>
                                  <p:childTnLst>
                                    <p:set>
                                      <p:cBhvr>
                                        <p:cTn id="23" dur="1" fill="hold">
                                          <p:stCondLst>
                                            <p:cond delay="0"/>
                                          </p:stCondLst>
                                        </p:cTn>
                                        <p:tgtEl>
                                          <p:spTgt spid="44"/>
                                        </p:tgtEl>
                                        <p:attrNameLst>
                                          <p:attrName>style.visibility</p:attrName>
                                        </p:attrNameLst>
                                      </p:cBhvr>
                                      <p:to>
                                        <p:strVal val="visible"/>
                                      </p:to>
                                    </p:set>
                                    <p:animEffect transition="in" filter="wipe(left)">
                                      <p:cBhvr>
                                        <p:cTn id="24" dur="500"/>
                                        <p:tgtEl>
                                          <p:spTgt spid="44"/>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2" fill="hold" grpId="0" nodeType="clickEffect">
                                  <p:stCondLst>
                                    <p:cond delay="0"/>
                                  </p:stCondLst>
                                  <p:childTnLst>
                                    <p:set>
                                      <p:cBhvr>
                                        <p:cTn id="28" dur="1" fill="hold">
                                          <p:stCondLst>
                                            <p:cond delay="0"/>
                                          </p:stCondLst>
                                        </p:cTn>
                                        <p:tgtEl>
                                          <p:spTgt spid="48"/>
                                        </p:tgtEl>
                                        <p:attrNameLst>
                                          <p:attrName>style.visibility</p:attrName>
                                        </p:attrNameLst>
                                      </p:cBhvr>
                                      <p:to>
                                        <p:strVal val="visible"/>
                                      </p:to>
                                    </p:set>
                                    <p:animEffect transition="in" filter="wipe(right)">
                                      <p:cBhvr>
                                        <p:cTn id="29" dur="500"/>
                                        <p:tgtEl>
                                          <p:spTgt spid="48"/>
                                        </p:tgtEl>
                                      </p:cBhvr>
                                    </p:animEffect>
                                  </p:childTnLst>
                                </p:cTn>
                              </p:par>
                              <p:par>
                                <p:cTn id="30" presetID="22" presetClass="entr" presetSubtype="2" fill="hold" nodeType="withEffect">
                                  <p:stCondLst>
                                    <p:cond delay="0"/>
                                  </p:stCondLst>
                                  <p:childTnLst>
                                    <p:set>
                                      <p:cBhvr>
                                        <p:cTn id="31" dur="1" fill="hold">
                                          <p:stCondLst>
                                            <p:cond delay="0"/>
                                          </p:stCondLst>
                                        </p:cTn>
                                        <p:tgtEl>
                                          <p:spTgt spid="49"/>
                                        </p:tgtEl>
                                        <p:attrNameLst>
                                          <p:attrName>style.visibility</p:attrName>
                                        </p:attrNameLst>
                                      </p:cBhvr>
                                      <p:to>
                                        <p:strVal val="visible"/>
                                      </p:to>
                                    </p:set>
                                    <p:animEffect transition="in" filter="wipe(right)">
                                      <p:cBhvr>
                                        <p:cTn id="32" dur="500"/>
                                        <p:tgtEl>
                                          <p:spTgt spid="49"/>
                                        </p:tgtEl>
                                      </p:cBhvr>
                                    </p:animEffect>
                                  </p:childTnLst>
                                </p:cTn>
                              </p:par>
                              <p:par>
                                <p:cTn id="33" presetID="22" presetClass="entr" presetSubtype="2" fill="hold" nodeType="withEffect">
                                  <p:stCondLst>
                                    <p:cond delay="0"/>
                                  </p:stCondLst>
                                  <p:childTnLst>
                                    <p:set>
                                      <p:cBhvr>
                                        <p:cTn id="34" dur="1" fill="hold">
                                          <p:stCondLst>
                                            <p:cond delay="0"/>
                                          </p:stCondLst>
                                        </p:cTn>
                                        <p:tgtEl>
                                          <p:spTgt spid="46"/>
                                        </p:tgtEl>
                                        <p:attrNameLst>
                                          <p:attrName>style.visibility</p:attrName>
                                        </p:attrNameLst>
                                      </p:cBhvr>
                                      <p:to>
                                        <p:strVal val="visible"/>
                                      </p:to>
                                    </p:set>
                                    <p:animEffect transition="in" filter="wipe(right)">
                                      <p:cBhvr>
                                        <p:cTn id="35"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45" grpId="0" animBg="1"/>
      <p:bldP spid="4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de-DE" sz="3600" dirty="0" smtClean="0"/>
              <a:t>Die Erzählstrategie</a:t>
            </a:r>
            <a:endParaRPr lang="de-DE" dirty="0"/>
          </a:p>
        </p:txBody>
      </p:sp>
      <p:sp>
        <p:nvSpPr>
          <p:cNvPr id="3" name="Inhaltsplatzhalter 2"/>
          <p:cNvSpPr>
            <a:spLocks noGrp="1"/>
          </p:cNvSpPr>
          <p:nvPr>
            <p:ph idx="1"/>
          </p:nvPr>
        </p:nvSpPr>
        <p:spPr>
          <a:xfrm>
            <a:off x="467544" y="1700808"/>
            <a:ext cx="8229600" cy="4525963"/>
          </a:xfrm>
        </p:spPr>
        <p:txBody>
          <a:bodyPr/>
          <a:lstStyle/>
          <a:p>
            <a:pPr marL="0" indent="0">
              <a:buNone/>
            </a:pPr>
            <a:r>
              <a:rPr lang="de-DE" dirty="0" smtClean="0"/>
              <a:t>Die Präsenz und Aktivität der Erzählerrolle hängt eng zusammen mit</a:t>
            </a:r>
          </a:p>
          <a:p>
            <a:pPr marL="0" indent="0" algn="ctr">
              <a:buNone/>
            </a:pPr>
            <a:r>
              <a:rPr lang="de-DE" dirty="0" smtClean="0"/>
              <a:t>der </a:t>
            </a:r>
            <a:r>
              <a:rPr lang="de-DE" b="1" dirty="0" smtClean="0"/>
              <a:t>Erzählstrategie</a:t>
            </a:r>
          </a:p>
          <a:p>
            <a:pPr marL="0" indent="0">
              <a:buNone/>
            </a:pPr>
            <a:r>
              <a:rPr lang="de-DE" dirty="0" smtClean="0"/>
              <a:t>d.h. mit der bewussten Verwendung der verschiedenen Darstellungsformen und Techniken des Erzählens.</a:t>
            </a:r>
          </a:p>
          <a:p>
            <a:pPr marL="0" indent="0">
              <a:buNone/>
            </a:pPr>
            <a:endParaRPr lang="de-DE" dirty="0"/>
          </a:p>
          <a:p>
            <a:pPr marL="0" indent="0" algn="ctr">
              <a:buNone/>
            </a:pPr>
            <a:r>
              <a:rPr lang="de-DE" dirty="0" smtClean="0"/>
              <a:t>Wiederholung </a:t>
            </a:r>
            <a:r>
              <a:rPr lang="de-DE" dirty="0" smtClean="0">
                <a:hlinkClick r:id="rId3"/>
              </a:rPr>
              <a:t>interaktiv </a:t>
            </a:r>
            <a:r>
              <a:rPr lang="de-DE" dirty="0" smtClean="0"/>
              <a:t>/ zum </a:t>
            </a:r>
            <a:r>
              <a:rPr lang="de-DE" dirty="0" smtClean="0">
                <a:hlinkClick r:id="rId4"/>
              </a:rPr>
              <a:t>Nachlesen</a:t>
            </a:r>
            <a:endParaRPr lang="de-DE" dirty="0" smtClean="0"/>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64375"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04454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a:normAutofit/>
          </a:bodyPr>
          <a:lstStyle/>
          <a:p>
            <a:r>
              <a:rPr lang="de-DE" dirty="0" smtClean="0"/>
              <a:t>Untersuchung der Erzählstrategie</a:t>
            </a:r>
            <a:endParaRPr lang="de-DE" dirty="0"/>
          </a:p>
        </p:txBody>
      </p:sp>
      <p:sp>
        <p:nvSpPr>
          <p:cNvPr id="3" name="Inhaltsplatzhalter 2"/>
          <p:cNvSpPr>
            <a:spLocks noGrp="1"/>
          </p:cNvSpPr>
          <p:nvPr>
            <p:ph idx="1"/>
          </p:nvPr>
        </p:nvSpPr>
        <p:spPr>
          <a:xfrm>
            <a:off x="457200" y="1600200"/>
            <a:ext cx="8229600" cy="4853136"/>
          </a:xfrm>
        </p:spPr>
        <p:txBody>
          <a:bodyPr>
            <a:normAutofit/>
          </a:bodyPr>
          <a:lstStyle/>
          <a:p>
            <a:pPr marL="0" indent="0">
              <a:buNone/>
            </a:pPr>
            <a:r>
              <a:rPr lang="de-DE" sz="3600" dirty="0" smtClean="0"/>
              <a:t>Man </a:t>
            </a:r>
            <a:r>
              <a:rPr lang="de-DE" sz="3600" dirty="0"/>
              <a:t>unterscheidet zwischen </a:t>
            </a:r>
            <a:r>
              <a:rPr lang="de-DE" sz="3600" b="1" dirty="0"/>
              <a:t>auktorialem </a:t>
            </a:r>
            <a:r>
              <a:rPr lang="de-DE" sz="3600" dirty="0"/>
              <a:t>(allwissender </a:t>
            </a:r>
            <a:r>
              <a:rPr lang="de-DE" sz="3600" dirty="0" smtClean="0"/>
              <a:t>Erzähler, greift oft wertend ein, steht außerhalb der Handlung), </a:t>
            </a:r>
            <a:r>
              <a:rPr lang="de-DE" sz="3600" b="1" dirty="0"/>
              <a:t>personalem </a:t>
            </a:r>
            <a:r>
              <a:rPr lang="de-DE" sz="3600" dirty="0" smtClean="0"/>
              <a:t>(nimmt Perspektive einer Figur ein) </a:t>
            </a:r>
            <a:r>
              <a:rPr lang="de-DE" sz="3600" dirty="0"/>
              <a:t>und </a:t>
            </a:r>
            <a:r>
              <a:rPr lang="de-DE" sz="3600" b="1" dirty="0"/>
              <a:t>neutralem </a:t>
            </a:r>
            <a:r>
              <a:rPr lang="de-DE" sz="3600" dirty="0"/>
              <a:t>(Erzähler scheint zu </a:t>
            </a:r>
            <a:r>
              <a:rPr lang="de-DE" sz="3600" dirty="0" smtClean="0"/>
              <a:t>verschwinden, streng sachliche Wiedergabe) </a:t>
            </a:r>
            <a:r>
              <a:rPr lang="de-DE" sz="3600" b="1" dirty="0" smtClean="0"/>
              <a:t>Erzählverhalten.</a:t>
            </a:r>
            <a:endParaRPr lang="de-DE" sz="3600" b="1" dirty="0"/>
          </a:p>
          <a:p>
            <a:pPr marL="514350" indent="-514350">
              <a:buFont typeface="+mj-lt"/>
              <a:buAutoNum type="arabicPeriod"/>
            </a:pPr>
            <a:endParaRPr lang="de-DE" sz="3600"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4375"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62672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a:normAutofit/>
          </a:bodyPr>
          <a:lstStyle/>
          <a:p>
            <a:r>
              <a:rPr lang="de-DE" dirty="0" smtClean="0"/>
              <a:t>Untersuchung der Erzählstrategie</a:t>
            </a:r>
            <a:endParaRPr lang="de-DE" dirty="0"/>
          </a:p>
        </p:txBody>
      </p:sp>
      <p:sp>
        <p:nvSpPr>
          <p:cNvPr id="3" name="Inhaltsplatzhalter 2"/>
          <p:cNvSpPr>
            <a:spLocks noGrp="1"/>
          </p:cNvSpPr>
          <p:nvPr>
            <p:ph idx="1"/>
          </p:nvPr>
        </p:nvSpPr>
        <p:spPr>
          <a:xfrm>
            <a:off x="457200" y="1600200"/>
            <a:ext cx="8229600" cy="4853136"/>
          </a:xfrm>
        </p:spPr>
        <p:txBody>
          <a:bodyPr>
            <a:normAutofit lnSpcReduction="10000"/>
          </a:bodyPr>
          <a:lstStyle/>
          <a:p>
            <a:pPr marL="514350" indent="-514350">
              <a:buFont typeface="+mj-lt"/>
              <a:buAutoNum type="arabicPeriod"/>
            </a:pPr>
            <a:r>
              <a:rPr lang="de-DE" dirty="0" smtClean="0"/>
              <a:t>Welches </a:t>
            </a:r>
            <a:r>
              <a:rPr lang="de-DE" b="1" dirty="0" smtClean="0"/>
              <a:t>Erzählverhalten</a:t>
            </a:r>
            <a:r>
              <a:rPr lang="de-DE" dirty="0" smtClean="0"/>
              <a:t> hat E.T.A. Hoffmann gewählt? Welche Wirkung erzielt er damit?</a:t>
            </a:r>
          </a:p>
          <a:p>
            <a:pPr marL="0" indent="0">
              <a:buNone/>
            </a:pPr>
            <a:r>
              <a:rPr lang="de-DE" dirty="0" smtClean="0">
                <a:solidFill>
                  <a:schemeClr val="tx2"/>
                </a:solidFill>
              </a:rPr>
              <a:t>Betrachten Sie folgende Textstellen in der </a:t>
            </a:r>
            <a:br>
              <a:rPr lang="de-DE" dirty="0" smtClean="0">
                <a:solidFill>
                  <a:schemeClr val="tx2"/>
                </a:solidFill>
              </a:rPr>
            </a:br>
            <a:r>
              <a:rPr lang="de-DE" u="sng" dirty="0" smtClean="0">
                <a:solidFill>
                  <a:schemeClr val="tx2"/>
                </a:solidFill>
              </a:rPr>
              <a:t>1. Vigilie </a:t>
            </a:r>
            <a:r>
              <a:rPr lang="de-DE" dirty="0" smtClean="0">
                <a:solidFill>
                  <a:schemeClr val="tx2"/>
                </a:solidFill>
              </a:rPr>
              <a:t>bezüglich des </a:t>
            </a:r>
            <a:r>
              <a:rPr lang="de-DE" u="sng" dirty="0" smtClean="0">
                <a:solidFill>
                  <a:schemeClr val="tx2"/>
                </a:solidFill>
              </a:rPr>
              <a:t>Erzählverhaltens</a:t>
            </a:r>
            <a:r>
              <a:rPr lang="de-DE" dirty="0" smtClean="0">
                <a:solidFill>
                  <a:schemeClr val="tx2"/>
                </a:solidFill>
              </a:rPr>
              <a:t>:</a:t>
            </a:r>
            <a:endParaRPr lang="de-DE" u="sng" dirty="0" smtClean="0">
              <a:solidFill>
                <a:schemeClr val="tx2"/>
              </a:solidFill>
            </a:endParaRPr>
          </a:p>
          <a:p>
            <a:pPr marL="2686050" lvl="5" indent="-514350">
              <a:buFont typeface="+mj-lt"/>
              <a:buAutoNum type="alphaLcPeriod"/>
            </a:pPr>
            <a:r>
              <a:rPr lang="de-DE" sz="3200" dirty="0" smtClean="0">
                <a:solidFill>
                  <a:schemeClr val="tx2"/>
                </a:solidFill>
              </a:rPr>
              <a:t>S</a:t>
            </a:r>
            <a:r>
              <a:rPr lang="de-DE" sz="3200" dirty="0">
                <a:solidFill>
                  <a:schemeClr val="tx2"/>
                </a:solidFill>
              </a:rPr>
              <a:t>. 5, Z. 4 – 24  </a:t>
            </a:r>
            <a:r>
              <a:rPr lang="de-DE" sz="3200" dirty="0" smtClean="0">
                <a:solidFill>
                  <a:schemeClr val="tx2"/>
                </a:solidFill>
              </a:rPr>
              <a:t/>
            </a:r>
            <a:br>
              <a:rPr lang="de-DE" sz="3200" dirty="0" smtClean="0">
                <a:solidFill>
                  <a:schemeClr val="tx2"/>
                </a:solidFill>
              </a:rPr>
            </a:br>
            <a:r>
              <a:rPr lang="de-DE" sz="3200" dirty="0" smtClean="0">
                <a:solidFill>
                  <a:schemeClr val="tx2"/>
                </a:solidFill>
              </a:rPr>
              <a:t>S</a:t>
            </a:r>
            <a:r>
              <a:rPr lang="de-DE" sz="3200" dirty="0">
                <a:solidFill>
                  <a:schemeClr val="tx2"/>
                </a:solidFill>
              </a:rPr>
              <a:t>. 5, Z. 24 – </a:t>
            </a:r>
            <a:r>
              <a:rPr lang="de-DE" sz="3200" dirty="0" smtClean="0">
                <a:solidFill>
                  <a:schemeClr val="tx2"/>
                </a:solidFill>
              </a:rPr>
              <a:t>31 </a:t>
            </a:r>
            <a:br>
              <a:rPr lang="de-DE" sz="3200" dirty="0" smtClean="0">
                <a:solidFill>
                  <a:schemeClr val="tx2"/>
                </a:solidFill>
              </a:rPr>
            </a:br>
            <a:r>
              <a:rPr lang="de-DE" sz="3200" dirty="0" smtClean="0">
                <a:solidFill>
                  <a:schemeClr val="tx2"/>
                </a:solidFill>
              </a:rPr>
              <a:t>S</a:t>
            </a:r>
            <a:r>
              <a:rPr lang="de-DE" sz="3200" dirty="0">
                <a:solidFill>
                  <a:schemeClr val="tx2"/>
                </a:solidFill>
              </a:rPr>
              <a:t>. 5, </a:t>
            </a:r>
            <a:r>
              <a:rPr lang="de-DE" sz="3200" dirty="0" smtClean="0">
                <a:solidFill>
                  <a:schemeClr val="tx2"/>
                </a:solidFill>
              </a:rPr>
              <a:t>Z. 32 - 35 </a:t>
            </a:r>
          </a:p>
          <a:p>
            <a:pPr marL="2686050" lvl="5" indent="-514350">
              <a:buFont typeface="+mj-lt"/>
              <a:buAutoNum type="alphaLcPeriod"/>
            </a:pPr>
            <a:r>
              <a:rPr lang="de-DE" sz="3200" dirty="0" smtClean="0">
                <a:solidFill>
                  <a:schemeClr val="tx2"/>
                </a:solidFill>
              </a:rPr>
              <a:t>S. 7, Z. 15 – S. 9, Z. 14</a:t>
            </a:r>
          </a:p>
          <a:p>
            <a:pPr marL="2686050" lvl="5" indent="-514350">
              <a:buFont typeface="+mj-lt"/>
              <a:buAutoNum type="alphaLcPeriod"/>
            </a:pPr>
            <a:r>
              <a:rPr lang="de-DE" sz="3200" dirty="0" smtClean="0">
                <a:solidFill>
                  <a:schemeClr val="tx2"/>
                </a:solidFill>
              </a:rPr>
              <a:t>S. 9, Z. 21 – S. 11, Z. 27</a:t>
            </a:r>
          </a:p>
          <a:p>
            <a:pPr marL="2686050" lvl="5" indent="-514350">
              <a:buFont typeface="+mj-lt"/>
              <a:buAutoNum type="alphaLcPeriod"/>
            </a:pPr>
            <a:endParaRPr lang="de-DE" sz="3200" dirty="0">
              <a:solidFill>
                <a:schemeClr val="tx2"/>
              </a:solidFill>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4375"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694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a:normAutofit/>
          </a:bodyPr>
          <a:lstStyle/>
          <a:p>
            <a:r>
              <a:rPr lang="de-DE" dirty="0" smtClean="0"/>
              <a:t>Untersuchung der Erzählstrategie</a:t>
            </a:r>
            <a:endParaRPr lang="de-DE" dirty="0"/>
          </a:p>
        </p:txBody>
      </p:sp>
      <p:sp>
        <p:nvSpPr>
          <p:cNvPr id="3" name="Inhaltsplatzhalter 2"/>
          <p:cNvSpPr>
            <a:spLocks noGrp="1"/>
          </p:cNvSpPr>
          <p:nvPr>
            <p:ph idx="1"/>
          </p:nvPr>
        </p:nvSpPr>
        <p:spPr>
          <a:xfrm>
            <a:off x="457200" y="1600200"/>
            <a:ext cx="8507288" cy="5141168"/>
          </a:xfrm>
        </p:spPr>
        <p:txBody>
          <a:bodyPr>
            <a:normAutofit fontScale="92500" lnSpcReduction="20000"/>
          </a:bodyPr>
          <a:lstStyle/>
          <a:p>
            <a:pPr marL="514350" indent="-514350">
              <a:buFont typeface="+mj-lt"/>
              <a:buAutoNum type="arabicPeriod"/>
            </a:pPr>
            <a:r>
              <a:rPr lang="de-DE" dirty="0" smtClean="0"/>
              <a:t>Welches </a:t>
            </a:r>
            <a:r>
              <a:rPr lang="de-DE" b="1" dirty="0" smtClean="0"/>
              <a:t>Erzählverhalten</a:t>
            </a:r>
            <a:r>
              <a:rPr lang="de-DE" dirty="0" smtClean="0"/>
              <a:t> hat E.T.A. Hoffmann gewählt?</a:t>
            </a:r>
            <a:endParaRPr lang="de-DE" dirty="0" smtClean="0">
              <a:solidFill>
                <a:schemeClr val="tx2"/>
              </a:solidFill>
            </a:endParaRPr>
          </a:p>
          <a:p>
            <a:pPr marL="0" indent="0">
              <a:buNone/>
            </a:pPr>
            <a:r>
              <a:rPr lang="de-DE" b="1" u="sng" dirty="0" smtClean="0">
                <a:solidFill>
                  <a:schemeClr val="tx2"/>
                </a:solidFill>
              </a:rPr>
              <a:t>Ergebnis</a:t>
            </a:r>
            <a:r>
              <a:rPr lang="de-DE" b="1" dirty="0" smtClean="0">
                <a:solidFill>
                  <a:schemeClr val="tx2"/>
                </a:solidFill>
              </a:rPr>
              <a:t>: </a:t>
            </a:r>
          </a:p>
          <a:p>
            <a:pPr marL="0" indent="0">
              <a:buNone/>
            </a:pPr>
            <a:r>
              <a:rPr lang="de-DE" dirty="0" smtClean="0">
                <a:solidFill>
                  <a:schemeClr val="tx2"/>
                </a:solidFill>
              </a:rPr>
              <a:t>Wechsel von auktorialem und personalem Erzählverhalten</a:t>
            </a:r>
          </a:p>
          <a:p>
            <a:pPr marL="0" indent="0">
              <a:buNone/>
            </a:pPr>
            <a:r>
              <a:rPr lang="de-DE" b="1" u="sng" dirty="0" smtClean="0">
                <a:solidFill>
                  <a:schemeClr val="tx2"/>
                </a:solidFill>
              </a:rPr>
              <a:t>Funktion / Wirkung:</a:t>
            </a:r>
          </a:p>
          <a:p>
            <a:pPr marL="0" indent="0">
              <a:buNone/>
            </a:pPr>
            <a:r>
              <a:rPr lang="de-DE" dirty="0" smtClean="0">
                <a:solidFill>
                  <a:schemeClr val="tx2"/>
                </a:solidFill>
              </a:rPr>
              <a:t>Wechsel von Außenwelt (bürgerlicher Welt) und Innenwelt (poetischer Welt / magischer Welt) wird dargestellt.</a:t>
            </a:r>
          </a:p>
          <a:p>
            <a:pPr marL="0" indent="0">
              <a:buNone/>
            </a:pPr>
            <a:r>
              <a:rPr lang="de-DE" dirty="0" smtClean="0">
                <a:solidFill>
                  <a:schemeClr val="tx2"/>
                </a:solidFill>
              </a:rPr>
              <a:t>Leser entwickelt Sympathie für </a:t>
            </a:r>
            <a:r>
              <a:rPr lang="de-DE" dirty="0" err="1" smtClean="0">
                <a:solidFill>
                  <a:schemeClr val="tx2"/>
                </a:solidFill>
              </a:rPr>
              <a:t>Anselmus</a:t>
            </a:r>
            <a:r>
              <a:rPr lang="de-DE" dirty="0" smtClean="0">
                <a:solidFill>
                  <a:schemeClr val="tx2"/>
                </a:solidFill>
              </a:rPr>
              <a:t>, da er direkt (Figurenrede, Figurenperspektive, Innensicht) seine Sichtweise kennen lernt.</a:t>
            </a:r>
          </a:p>
          <a:p>
            <a:pPr marL="0" indent="0">
              <a:buNone/>
            </a:pPr>
            <a:endParaRPr lang="de-DE" b="1" dirty="0" smtClean="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4375"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0851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1">
              <a:lumMod val="40000"/>
              <a:lumOff val="60000"/>
            </a:schemeClr>
          </a:solidFill>
        </p:spPr>
        <p:style>
          <a:lnRef idx="2">
            <a:schemeClr val="dk1"/>
          </a:lnRef>
          <a:fillRef idx="1">
            <a:schemeClr val="lt1"/>
          </a:fillRef>
          <a:effectRef idx="0">
            <a:schemeClr val="dk1"/>
          </a:effectRef>
          <a:fontRef idx="minor">
            <a:schemeClr val="dk1"/>
          </a:fontRef>
        </p:style>
        <p:txBody>
          <a:bodyPr>
            <a:normAutofit fontScale="90000"/>
          </a:bodyPr>
          <a:lstStyle/>
          <a:p>
            <a:r>
              <a:rPr lang="de-DE" dirty="0" smtClean="0"/>
              <a:t>Untersuchung der Wirkung und Funktion der Leseransprachen</a:t>
            </a:r>
            <a:endParaRPr lang="de-DE" dirty="0"/>
          </a:p>
        </p:txBody>
      </p:sp>
      <p:sp>
        <p:nvSpPr>
          <p:cNvPr id="3" name="Inhaltsplatzhalter 2"/>
          <p:cNvSpPr>
            <a:spLocks noGrp="1"/>
          </p:cNvSpPr>
          <p:nvPr>
            <p:ph idx="1"/>
          </p:nvPr>
        </p:nvSpPr>
        <p:spPr>
          <a:xfrm>
            <a:off x="457200" y="1600200"/>
            <a:ext cx="8229600" cy="4853136"/>
          </a:xfrm>
        </p:spPr>
        <p:txBody>
          <a:bodyPr>
            <a:normAutofit/>
          </a:bodyPr>
          <a:lstStyle/>
          <a:p>
            <a:pPr marL="533400" indent="-533400">
              <a:buFont typeface="Wingdings" panose="05000000000000000000" pitchFamily="2" charset="2"/>
              <a:buChar char="Ø"/>
            </a:pPr>
            <a:r>
              <a:rPr lang="de-DE" dirty="0" smtClean="0"/>
              <a:t>Fassen Sie den </a:t>
            </a:r>
            <a:r>
              <a:rPr lang="de-DE" b="1" dirty="0" smtClean="0"/>
              <a:t>Inhalt</a:t>
            </a:r>
            <a:r>
              <a:rPr lang="de-DE" dirty="0" smtClean="0"/>
              <a:t> der </a:t>
            </a:r>
            <a:r>
              <a:rPr lang="de-DE" b="1" dirty="0" smtClean="0"/>
              <a:t>Leseransprachen</a:t>
            </a:r>
            <a:r>
              <a:rPr lang="de-DE" dirty="0" smtClean="0"/>
              <a:t> kurz zusammen und verorten Sie sie.</a:t>
            </a:r>
          </a:p>
          <a:p>
            <a:pPr marL="533400" indent="-533400">
              <a:buFont typeface="Wingdings" panose="05000000000000000000" pitchFamily="2" charset="2"/>
              <a:buChar char="Ø"/>
            </a:pPr>
            <a:r>
              <a:rPr lang="de-DE" dirty="0" smtClean="0"/>
              <a:t>Beschreiben Sie die mögliche </a:t>
            </a:r>
            <a:r>
              <a:rPr lang="de-DE" b="1" dirty="0" smtClean="0"/>
              <a:t>Wirkung</a:t>
            </a:r>
            <a:r>
              <a:rPr lang="de-DE" dirty="0" smtClean="0"/>
              <a:t> der Leseransprachen auf den realen Leser.</a:t>
            </a:r>
          </a:p>
          <a:p>
            <a:pPr marL="0" indent="0">
              <a:buNone/>
            </a:pPr>
            <a:r>
              <a:rPr lang="de-DE" sz="2800" dirty="0" smtClean="0"/>
              <a:t>Textstelle 1: </a:t>
            </a:r>
            <a:r>
              <a:rPr lang="de-DE" sz="2800" b="1" dirty="0"/>
              <a:t>4. Vigilie</a:t>
            </a:r>
            <a:r>
              <a:rPr lang="de-DE" sz="2800" dirty="0"/>
              <a:t>, Seite 28 Z. 5 – Seite 29 Z. </a:t>
            </a:r>
            <a:r>
              <a:rPr lang="de-DE" sz="2800" dirty="0" smtClean="0"/>
              <a:t>24</a:t>
            </a:r>
          </a:p>
          <a:p>
            <a:pPr marL="0" indent="0">
              <a:buNone/>
            </a:pPr>
            <a:r>
              <a:rPr lang="de-DE" sz="2800" dirty="0"/>
              <a:t>Textstelle </a:t>
            </a:r>
            <a:r>
              <a:rPr lang="de-DE" sz="2800" dirty="0" smtClean="0"/>
              <a:t>2: </a:t>
            </a:r>
            <a:r>
              <a:rPr lang="de-DE" sz="2800" b="1" dirty="0" smtClean="0"/>
              <a:t>7. </a:t>
            </a:r>
            <a:r>
              <a:rPr lang="de-DE" sz="2800" b="1" dirty="0"/>
              <a:t>Vigilie</a:t>
            </a:r>
            <a:r>
              <a:rPr lang="de-DE" sz="2800" dirty="0"/>
              <a:t>, Seite </a:t>
            </a:r>
            <a:r>
              <a:rPr lang="de-DE" sz="2800" dirty="0" smtClean="0"/>
              <a:t>59 </a:t>
            </a:r>
            <a:r>
              <a:rPr lang="de-DE" sz="2800" dirty="0"/>
              <a:t>Z. </a:t>
            </a:r>
            <a:r>
              <a:rPr lang="de-DE" sz="2800" dirty="0" smtClean="0"/>
              <a:t>1 – Z</a:t>
            </a:r>
            <a:r>
              <a:rPr lang="de-DE" sz="2800" dirty="0"/>
              <a:t>. </a:t>
            </a:r>
            <a:r>
              <a:rPr lang="de-DE" sz="2800" dirty="0" smtClean="0"/>
              <a:t>32</a:t>
            </a:r>
            <a:endParaRPr lang="de-DE" sz="2800" dirty="0"/>
          </a:p>
          <a:p>
            <a:pPr marL="0" indent="0">
              <a:buNone/>
            </a:pPr>
            <a:r>
              <a:rPr lang="de-DE" sz="2800" dirty="0"/>
              <a:t>Textstelle </a:t>
            </a:r>
            <a:r>
              <a:rPr lang="de-DE" sz="2800" dirty="0" smtClean="0"/>
              <a:t>3: </a:t>
            </a:r>
            <a:r>
              <a:rPr lang="de-DE" sz="2800" b="1" dirty="0" smtClean="0"/>
              <a:t>10. </a:t>
            </a:r>
            <a:r>
              <a:rPr lang="de-DE" sz="2800" b="1" dirty="0"/>
              <a:t>Vigilie</a:t>
            </a:r>
            <a:r>
              <a:rPr lang="de-DE" sz="2800" dirty="0"/>
              <a:t>, Seite </a:t>
            </a:r>
            <a:r>
              <a:rPr lang="de-DE" sz="2800" dirty="0" smtClean="0"/>
              <a:t>82 </a:t>
            </a:r>
            <a:r>
              <a:rPr lang="de-DE" sz="2800" dirty="0"/>
              <a:t>Z. </a:t>
            </a:r>
            <a:r>
              <a:rPr lang="de-DE" sz="2800" dirty="0" smtClean="0"/>
              <a:t>14 </a:t>
            </a:r>
            <a:r>
              <a:rPr lang="de-DE" sz="2800" dirty="0"/>
              <a:t>– Seite </a:t>
            </a:r>
            <a:r>
              <a:rPr lang="de-DE" sz="2800" dirty="0" smtClean="0"/>
              <a:t>83 </a:t>
            </a:r>
            <a:r>
              <a:rPr lang="de-DE" sz="2800" dirty="0"/>
              <a:t>Z. </a:t>
            </a:r>
            <a:r>
              <a:rPr lang="de-DE" sz="2800" dirty="0" smtClean="0"/>
              <a:t>24</a:t>
            </a:r>
            <a:endParaRPr lang="de-DE" sz="2800" dirty="0"/>
          </a:p>
          <a:p>
            <a:endParaRPr lang="de-DE"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4375" y="6308725"/>
            <a:ext cx="2079625"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3457343"/>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1269</Words>
  <Application>Microsoft Office PowerPoint</Application>
  <PresentationFormat>Bildschirmpräsentation (4:3)</PresentationFormat>
  <Paragraphs>186</Paragraphs>
  <Slides>14</Slides>
  <Notes>14</Notes>
  <HiddenSlides>0</HiddenSlides>
  <MMClips>0</MMClips>
  <ScaleCrop>false</ScaleCrop>
  <HeadingPairs>
    <vt:vector size="4" baseType="variant">
      <vt:variant>
        <vt:lpstr>Design</vt:lpstr>
      </vt:variant>
      <vt:variant>
        <vt:i4>1</vt:i4>
      </vt:variant>
      <vt:variant>
        <vt:lpstr>Folientitel</vt:lpstr>
      </vt:variant>
      <vt:variant>
        <vt:i4>14</vt:i4>
      </vt:variant>
    </vt:vector>
  </HeadingPairs>
  <TitlesOfParts>
    <vt:vector size="15" baseType="lpstr">
      <vt:lpstr>Larissa</vt:lpstr>
      <vt:lpstr>E.T.A. Hoffmann       Die Erzählstruktur und die Erzählstrategie</vt:lpstr>
      <vt:lpstr>Der Erzähler in epischen Texten ist nicht mit dem Autor identisch.</vt:lpstr>
      <vt:lpstr>PowerPoint-Präsentation</vt:lpstr>
      <vt:lpstr>PowerPoint-Präsentation</vt:lpstr>
      <vt:lpstr>Die Erzählstrategie</vt:lpstr>
      <vt:lpstr>Untersuchung der Erzählstrategie</vt:lpstr>
      <vt:lpstr>Untersuchung der Erzählstrategie</vt:lpstr>
      <vt:lpstr>Untersuchung der Erzählstrategie</vt:lpstr>
      <vt:lpstr>Untersuchung der Wirkung und Funktion der Leseransprachen</vt:lpstr>
      <vt:lpstr>Untersuchung der Wirkung und Funktion der Leseransprachen</vt:lpstr>
      <vt:lpstr>Untersuchung der Wirkung und Funktion der Leseransprachen</vt:lpstr>
      <vt:lpstr>Untersuchung der Wirkung und Funktion der Leseransprachen</vt:lpstr>
      <vt:lpstr>Untersuchung der Wirkung und Funktion der Leseransprachen</vt:lpstr>
      <vt:lpstr>ÜBERSICHT Wirkung und Funktion der Leseransprachen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 Hoffmann Die Erzählstruktur</dc:title>
  <dc:creator>Blennemann</dc:creator>
  <cp:lastModifiedBy>Blennemann</cp:lastModifiedBy>
  <cp:revision>36</cp:revision>
  <cp:lastPrinted>2018-11-28T16:53:10Z</cp:lastPrinted>
  <dcterms:created xsi:type="dcterms:W3CDTF">2018-11-27T12:57:12Z</dcterms:created>
  <dcterms:modified xsi:type="dcterms:W3CDTF">2019-01-02T10:05:01Z</dcterms:modified>
</cp:coreProperties>
</file>